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2.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48" r:id="rId1"/>
  </p:sldMasterIdLst>
  <p:notesMasterIdLst>
    <p:notesMasterId r:id="rId29"/>
  </p:notesMasterIdLst>
  <p:handoutMasterIdLst>
    <p:handoutMasterId r:id="rId30"/>
  </p:handoutMasterIdLst>
  <p:sldIdLst>
    <p:sldId id="258" r:id="rId2"/>
    <p:sldId id="283" r:id="rId3"/>
    <p:sldId id="284" r:id="rId4"/>
    <p:sldId id="287" r:id="rId5"/>
    <p:sldId id="289" r:id="rId6"/>
    <p:sldId id="293" r:id="rId7"/>
    <p:sldId id="294" r:id="rId8"/>
    <p:sldId id="317" r:id="rId9"/>
    <p:sldId id="295" r:id="rId10"/>
    <p:sldId id="296" r:id="rId11"/>
    <p:sldId id="285" r:id="rId12"/>
    <p:sldId id="299" r:id="rId13"/>
    <p:sldId id="300" r:id="rId14"/>
    <p:sldId id="298" r:id="rId15"/>
    <p:sldId id="302" r:id="rId16"/>
    <p:sldId id="303" r:id="rId17"/>
    <p:sldId id="313" r:id="rId18"/>
    <p:sldId id="307" r:id="rId19"/>
    <p:sldId id="308" r:id="rId20"/>
    <p:sldId id="304" r:id="rId21"/>
    <p:sldId id="319" r:id="rId22"/>
    <p:sldId id="311" r:id="rId23"/>
    <p:sldId id="305" r:id="rId24"/>
    <p:sldId id="320" r:id="rId25"/>
    <p:sldId id="315" r:id="rId26"/>
    <p:sldId id="301" r:id="rId27"/>
    <p:sldId id="297" r:id="rId28"/>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DB8E9"/>
    <a:srgbClr val="1B2C69"/>
    <a:srgbClr val="949536"/>
    <a:srgbClr val="DBAA28"/>
    <a:srgbClr val="D98429"/>
    <a:srgbClr val="FFFDE2"/>
    <a:srgbClr val="FFFDDB"/>
    <a:srgbClr val="F4ED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63057" autoAdjust="0"/>
  </p:normalViewPr>
  <p:slideViewPr>
    <p:cSldViewPr snapToGrid="0" snapToObjects="1">
      <p:cViewPr varScale="1">
        <p:scale>
          <a:sx n="55" d="100"/>
          <a:sy n="55" d="100"/>
        </p:scale>
        <p:origin x="1661" y="34"/>
      </p:cViewPr>
      <p:guideLst>
        <p:guide orient="horz" pos="2160"/>
        <p:guide pos="2880"/>
      </p:guideLst>
    </p:cSldViewPr>
  </p:slideViewPr>
  <p:outlineViewPr>
    <p:cViewPr>
      <p:scale>
        <a:sx n="33" d="100"/>
        <a:sy n="33" d="100"/>
      </p:scale>
      <p:origin x="0" y="-25512"/>
    </p:cViewPr>
  </p:outlineViewPr>
  <p:notesTextViewPr>
    <p:cViewPr>
      <p:scale>
        <a:sx n="3" d="2"/>
        <a:sy n="3" d="2"/>
      </p:scale>
      <p:origin x="0" y="0"/>
    </p:cViewPr>
  </p:notesTextViewPr>
  <p:sorterViewPr>
    <p:cViewPr>
      <p:scale>
        <a:sx n="100" d="100"/>
        <a:sy n="100" d="100"/>
      </p:scale>
      <p:origin x="0" y="-11059"/>
    </p:cViewPr>
  </p:sorterViewPr>
  <p:notesViewPr>
    <p:cSldViewPr snapToGrid="0" snapToObjects="1">
      <p:cViewPr varScale="1">
        <p:scale>
          <a:sx n="40" d="100"/>
          <a:sy n="40" d="100"/>
        </p:scale>
        <p:origin x="2366" y="5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6964A2-D78E-4FEC-920C-33FAF98AC9E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B1CBC34F-BF15-46F3-A0D9-F01F5BDA948D}">
      <dgm:prSet phldrT="[Text]"/>
      <dgm:spPr/>
      <dgm:t>
        <a:bodyPr/>
        <a:lstStyle/>
        <a:p>
          <a:r>
            <a:rPr lang="en-US" dirty="0"/>
            <a:t>SNAP E&amp;T</a:t>
          </a:r>
        </a:p>
      </dgm:t>
    </dgm:pt>
    <dgm:pt modelId="{5226864E-219B-4DC3-8171-9199520102E6}" type="parTrans" cxnId="{CBFA0BF6-AB30-4D19-A721-5406740CB992}">
      <dgm:prSet/>
      <dgm:spPr/>
      <dgm:t>
        <a:bodyPr/>
        <a:lstStyle/>
        <a:p>
          <a:endParaRPr lang="en-US"/>
        </a:p>
      </dgm:t>
    </dgm:pt>
    <dgm:pt modelId="{D732D49F-A4F6-4796-9A09-198CCB2957F7}" type="sibTrans" cxnId="{CBFA0BF6-AB30-4D19-A721-5406740CB992}">
      <dgm:prSet/>
      <dgm:spPr/>
      <dgm:t>
        <a:bodyPr/>
        <a:lstStyle/>
        <a:p>
          <a:endParaRPr lang="en-US"/>
        </a:p>
      </dgm:t>
    </dgm:pt>
    <dgm:pt modelId="{18B948F2-D0CE-49FE-95E1-177594D57BF6}">
      <dgm:prSet phldrT="[Text]"/>
      <dgm:spPr/>
      <dgm:t>
        <a:bodyPr/>
        <a:lstStyle/>
        <a:p>
          <a:r>
            <a:rPr lang="en-US" dirty="0"/>
            <a:t>Third-Party Partners</a:t>
          </a:r>
        </a:p>
      </dgm:t>
    </dgm:pt>
    <dgm:pt modelId="{C95FF478-39F9-4576-A56A-4A88D23C9320}" type="parTrans" cxnId="{35F8A11E-145E-48B8-A906-7A1E09780AD0}">
      <dgm:prSet/>
      <dgm:spPr/>
      <dgm:t>
        <a:bodyPr/>
        <a:lstStyle/>
        <a:p>
          <a:endParaRPr lang="en-US"/>
        </a:p>
      </dgm:t>
    </dgm:pt>
    <dgm:pt modelId="{340DADF5-5285-4B63-B4B5-FCF64CF7B66B}" type="sibTrans" cxnId="{35F8A11E-145E-48B8-A906-7A1E09780AD0}">
      <dgm:prSet/>
      <dgm:spPr/>
      <dgm:t>
        <a:bodyPr/>
        <a:lstStyle/>
        <a:p>
          <a:endParaRPr lang="en-US"/>
        </a:p>
      </dgm:t>
    </dgm:pt>
    <dgm:pt modelId="{3915CF00-49F7-4FD9-AC51-CBC2F8E5F751}">
      <dgm:prSet phldrT="[Text]"/>
      <dgm:spPr/>
      <dgm:t>
        <a:bodyPr/>
        <a:lstStyle/>
        <a:p>
          <a:r>
            <a:rPr lang="en-US" dirty="0"/>
            <a:t>TANF</a:t>
          </a:r>
        </a:p>
      </dgm:t>
    </dgm:pt>
    <dgm:pt modelId="{5CC5381C-3DA5-4095-AAA0-35CE50EABD5C}" type="parTrans" cxnId="{B81F1D29-28DA-45D7-9538-442F07648C87}">
      <dgm:prSet/>
      <dgm:spPr/>
      <dgm:t>
        <a:bodyPr/>
        <a:lstStyle/>
        <a:p>
          <a:endParaRPr lang="en-US"/>
        </a:p>
      </dgm:t>
    </dgm:pt>
    <dgm:pt modelId="{FF67042F-2E2B-4C47-A086-B46356ABA0C1}" type="sibTrans" cxnId="{B81F1D29-28DA-45D7-9538-442F07648C87}">
      <dgm:prSet/>
      <dgm:spPr/>
      <dgm:t>
        <a:bodyPr/>
        <a:lstStyle/>
        <a:p>
          <a:endParaRPr lang="en-US"/>
        </a:p>
      </dgm:t>
    </dgm:pt>
    <dgm:pt modelId="{5883B0E9-7A8F-4AD2-9DEF-65B55B9FDDC8}">
      <dgm:prSet phldrT="[Text]"/>
      <dgm:spPr/>
      <dgm:t>
        <a:bodyPr/>
        <a:lstStyle/>
        <a:p>
          <a:pPr>
            <a:spcAft>
              <a:spcPts val="3000"/>
            </a:spcAft>
          </a:pPr>
          <a:r>
            <a:rPr lang="en-US" dirty="0"/>
            <a:t>Employer Incentive Program</a:t>
          </a:r>
        </a:p>
      </dgm:t>
    </dgm:pt>
    <dgm:pt modelId="{7FF4385A-5A7F-41CB-BF7D-83F478AA8C3F}" type="parTrans" cxnId="{FE7B6252-9137-48B4-9C11-268A1EDEE080}">
      <dgm:prSet/>
      <dgm:spPr/>
      <dgm:t>
        <a:bodyPr/>
        <a:lstStyle/>
        <a:p>
          <a:endParaRPr lang="en-US"/>
        </a:p>
      </dgm:t>
    </dgm:pt>
    <dgm:pt modelId="{6418CA2E-A22E-47E9-9407-4A06D8A16E61}" type="sibTrans" cxnId="{FE7B6252-9137-48B4-9C11-268A1EDEE080}">
      <dgm:prSet/>
      <dgm:spPr/>
      <dgm:t>
        <a:bodyPr/>
        <a:lstStyle/>
        <a:p>
          <a:endParaRPr lang="en-US"/>
        </a:p>
      </dgm:t>
    </dgm:pt>
    <dgm:pt modelId="{7AB4B62E-840C-4AB4-A785-DBC274314587}">
      <dgm:prSet phldrT="[Text]"/>
      <dgm:spPr/>
      <dgm:t>
        <a:bodyPr/>
        <a:lstStyle/>
        <a:p>
          <a:pPr>
            <a:spcAft>
              <a:spcPct val="15000"/>
            </a:spcAft>
          </a:pPr>
          <a:r>
            <a:rPr lang="en-US" dirty="0"/>
            <a:t>Employment Subsidy Program</a:t>
          </a:r>
        </a:p>
      </dgm:t>
    </dgm:pt>
    <dgm:pt modelId="{90E07149-9E26-45FA-A076-0383DCE2DCA4}" type="parTrans" cxnId="{178D43A8-FE86-43D4-8D3E-7DB8C5AD21EE}">
      <dgm:prSet/>
      <dgm:spPr/>
      <dgm:t>
        <a:bodyPr/>
        <a:lstStyle/>
        <a:p>
          <a:endParaRPr lang="en-US"/>
        </a:p>
      </dgm:t>
    </dgm:pt>
    <dgm:pt modelId="{96C47EB6-3B7A-403A-B4E7-195C08929CC7}" type="sibTrans" cxnId="{178D43A8-FE86-43D4-8D3E-7DB8C5AD21EE}">
      <dgm:prSet/>
      <dgm:spPr/>
      <dgm:t>
        <a:bodyPr/>
        <a:lstStyle/>
        <a:p>
          <a:endParaRPr lang="en-US"/>
        </a:p>
      </dgm:t>
    </dgm:pt>
    <dgm:pt modelId="{DA49D8BE-EE91-477A-AB8C-EA2CA0FB9B05}">
      <dgm:prSet phldrT="[Text]"/>
      <dgm:spPr>
        <a:noFill/>
        <a:ln>
          <a:noFill/>
        </a:ln>
      </dgm:spPr>
      <dgm:t>
        <a:bodyPr/>
        <a:lstStyle/>
        <a:p>
          <a:endParaRPr lang="en-US" dirty="0"/>
        </a:p>
      </dgm:t>
    </dgm:pt>
    <dgm:pt modelId="{15451229-7B11-4D6C-A3AD-3F6E65A918AE}" type="parTrans" cxnId="{31511C87-03A3-4652-A528-E2B754F62E9E}">
      <dgm:prSet/>
      <dgm:spPr/>
      <dgm:t>
        <a:bodyPr/>
        <a:lstStyle/>
        <a:p>
          <a:endParaRPr lang="en-US"/>
        </a:p>
      </dgm:t>
    </dgm:pt>
    <dgm:pt modelId="{BCA124C2-DD1C-4E8F-965C-EC5ECCA6C18A}" type="sibTrans" cxnId="{31511C87-03A3-4652-A528-E2B754F62E9E}">
      <dgm:prSet/>
      <dgm:spPr/>
      <dgm:t>
        <a:bodyPr/>
        <a:lstStyle/>
        <a:p>
          <a:endParaRPr lang="en-US"/>
        </a:p>
      </dgm:t>
    </dgm:pt>
    <dgm:pt modelId="{603130FF-6106-4C33-8F19-E640DB3761D6}" type="pres">
      <dgm:prSet presAssocID="{686964A2-D78E-4FEC-920C-33FAF98AC9EC}" presName="Name0" presStyleCnt="0">
        <dgm:presLayoutVars>
          <dgm:dir/>
          <dgm:animLvl val="lvl"/>
          <dgm:resizeHandles val="exact"/>
        </dgm:presLayoutVars>
      </dgm:prSet>
      <dgm:spPr/>
    </dgm:pt>
    <dgm:pt modelId="{74C06570-FF86-4C61-8FA8-B269AE3F190D}" type="pres">
      <dgm:prSet presAssocID="{B1CBC34F-BF15-46F3-A0D9-F01F5BDA948D}" presName="linNode" presStyleCnt="0"/>
      <dgm:spPr/>
    </dgm:pt>
    <dgm:pt modelId="{4683E43F-B783-4AC7-95BD-007B80211150}" type="pres">
      <dgm:prSet presAssocID="{B1CBC34F-BF15-46F3-A0D9-F01F5BDA948D}" presName="parentText" presStyleLbl="node1" presStyleIdx="0" presStyleCnt="3" custScaleY="102298" custLinFactNeighborX="328" custLinFactNeighborY="-172">
        <dgm:presLayoutVars>
          <dgm:chMax val="1"/>
          <dgm:bulletEnabled val="1"/>
        </dgm:presLayoutVars>
      </dgm:prSet>
      <dgm:spPr/>
    </dgm:pt>
    <dgm:pt modelId="{36163A6A-42F5-4DB7-81E5-EB044B26F830}" type="pres">
      <dgm:prSet presAssocID="{B1CBC34F-BF15-46F3-A0D9-F01F5BDA948D}" presName="descendantText" presStyleLbl="alignAccFollowNode1" presStyleIdx="0" presStyleCnt="2" custScaleY="44099" custLinFactNeighborX="407" custLinFactNeighborY="845">
        <dgm:presLayoutVars>
          <dgm:bulletEnabled val="1"/>
        </dgm:presLayoutVars>
      </dgm:prSet>
      <dgm:spPr/>
    </dgm:pt>
    <dgm:pt modelId="{02258041-C312-48BE-BFB6-173E70BEDA5B}" type="pres">
      <dgm:prSet presAssocID="{D732D49F-A4F6-4796-9A09-198CCB2957F7}" presName="sp" presStyleCnt="0"/>
      <dgm:spPr/>
    </dgm:pt>
    <dgm:pt modelId="{41073318-07C2-4FB8-A56A-3DDD8B0B88F7}" type="pres">
      <dgm:prSet presAssocID="{DA49D8BE-EE91-477A-AB8C-EA2CA0FB9B05}" presName="linNode" presStyleCnt="0"/>
      <dgm:spPr/>
    </dgm:pt>
    <dgm:pt modelId="{A2BAF5D0-C9D8-4F63-85FB-CD90D5BED307}" type="pres">
      <dgm:prSet presAssocID="{DA49D8BE-EE91-477A-AB8C-EA2CA0FB9B05}" presName="parentText" presStyleLbl="node1" presStyleIdx="1" presStyleCnt="3">
        <dgm:presLayoutVars>
          <dgm:chMax val="1"/>
          <dgm:bulletEnabled val="1"/>
        </dgm:presLayoutVars>
      </dgm:prSet>
      <dgm:spPr/>
    </dgm:pt>
    <dgm:pt modelId="{EDA618CF-EDFB-4A8F-83AF-28198BD1496D}" type="pres">
      <dgm:prSet presAssocID="{BCA124C2-DD1C-4E8F-965C-EC5ECCA6C18A}" presName="sp" presStyleCnt="0"/>
      <dgm:spPr/>
    </dgm:pt>
    <dgm:pt modelId="{5AE52427-53B1-42BB-BC83-B53D5E781654}" type="pres">
      <dgm:prSet presAssocID="{3915CF00-49F7-4FD9-AC51-CBC2F8E5F751}" presName="linNode" presStyleCnt="0"/>
      <dgm:spPr/>
    </dgm:pt>
    <dgm:pt modelId="{59A371C1-D4ED-428E-808F-029AE6F95707}" type="pres">
      <dgm:prSet presAssocID="{3915CF00-49F7-4FD9-AC51-CBC2F8E5F751}" presName="parentText" presStyleLbl="node1" presStyleIdx="2" presStyleCnt="3" custScaleY="124755" custLinFactNeighborX="-76" custLinFactNeighborY="172">
        <dgm:presLayoutVars>
          <dgm:chMax val="1"/>
          <dgm:bulletEnabled val="1"/>
        </dgm:presLayoutVars>
      </dgm:prSet>
      <dgm:spPr/>
    </dgm:pt>
    <dgm:pt modelId="{54550A83-8263-415C-971F-D6082DEB3593}" type="pres">
      <dgm:prSet presAssocID="{3915CF00-49F7-4FD9-AC51-CBC2F8E5F751}" presName="descendantText" presStyleLbl="alignAccFollowNode1" presStyleIdx="1" presStyleCnt="2" custLinFactNeighborX="-796" custLinFactNeighborY="-7399">
        <dgm:presLayoutVars>
          <dgm:bulletEnabled val="1"/>
        </dgm:presLayoutVars>
      </dgm:prSet>
      <dgm:spPr/>
    </dgm:pt>
  </dgm:ptLst>
  <dgm:cxnLst>
    <dgm:cxn modelId="{B4160318-9A05-4EC1-8548-72792335BFA5}" type="presOf" srcId="{3915CF00-49F7-4FD9-AC51-CBC2F8E5F751}" destId="{59A371C1-D4ED-428E-808F-029AE6F95707}" srcOrd="0" destOrd="0" presId="urn:microsoft.com/office/officeart/2005/8/layout/vList5"/>
    <dgm:cxn modelId="{35F8A11E-145E-48B8-A906-7A1E09780AD0}" srcId="{B1CBC34F-BF15-46F3-A0D9-F01F5BDA948D}" destId="{18B948F2-D0CE-49FE-95E1-177594D57BF6}" srcOrd="0" destOrd="0" parTransId="{C95FF478-39F9-4576-A56A-4A88D23C9320}" sibTransId="{340DADF5-5285-4B63-B4B5-FCF64CF7B66B}"/>
    <dgm:cxn modelId="{B81F1D29-28DA-45D7-9538-442F07648C87}" srcId="{686964A2-D78E-4FEC-920C-33FAF98AC9EC}" destId="{3915CF00-49F7-4FD9-AC51-CBC2F8E5F751}" srcOrd="2" destOrd="0" parTransId="{5CC5381C-3DA5-4095-AAA0-35CE50EABD5C}" sibTransId="{FF67042F-2E2B-4C47-A086-B46356ABA0C1}"/>
    <dgm:cxn modelId="{7D424647-54E7-453B-B8ED-06A15BAA460C}" type="presOf" srcId="{5883B0E9-7A8F-4AD2-9DEF-65B55B9FDDC8}" destId="{54550A83-8263-415C-971F-D6082DEB3593}" srcOrd="0" destOrd="0" presId="urn:microsoft.com/office/officeart/2005/8/layout/vList5"/>
    <dgm:cxn modelId="{CB4B3551-8DCF-408D-B553-3A8B27571356}" type="presOf" srcId="{B1CBC34F-BF15-46F3-A0D9-F01F5BDA948D}" destId="{4683E43F-B783-4AC7-95BD-007B80211150}" srcOrd="0" destOrd="0" presId="urn:microsoft.com/office/officeart/2005/8/layout/vList5"/>
    <dgm:cxn modelId="{FE7B6252-9137-48B4-9C11-268A1EDEE080}" srcId="{3915CF00-49F7-4FD9-AC51-CBC2F8E5F751}" destId="{5883B0E9-7A8F-4AD2-9DEF-65B55B9FDDC8}" srcOrd="0" destOrd="0" parTransId="{7FF4385A-5A7F-41CB-BF7D-83F478AA8C3F}" sibTransId="{6418CA2E-A22E-47E9-9407-4A06D8A16E61}"/>
    <dgm:cxn modelId="{31511C87-03A3-4652-A528-E2B754F62E9E}" srcId="{686964A2-D78E-4FEC-920C-33FAF98AC9EC}" destId="{DA49D8BE-EE91-477A-AB8C-EA2CA0FB9B05}" srcOrd="1" destOrd="0" parTransId="{15451229-7B11-4D6C-A3AD-3F6E65A918AE}" sibTransId="{BCA124C2-DD1C-4E8F-965C-EC5ECCA6C18A}"/>
    <dgm:cxn modelId="{178D43A8-FE86-43D4-8D3E-7DB8C5AD21EE}" srcId="{3915CF00-49F7-4FD9-AC51-CBC2F8E5F751}" destId="{7AB4B62E-840C-4AB4-A785-DBC274314587}" srcOrd="1" destOrd="0" parTransId="{90E07149-9E26-45FA-A076-0383DCE2DCA4}" sibTransId="{96C47EB6-3B7A-403A-B4E7-195C08929CC7}"/>
    <dgm:cxn modelId="{17484ACD-EC09-4CC0-9057-06DEF015C665}" type="presOf" srcId="{DA49D8BE-EE91-477A-AB8C-EA2CA0FB9B05}" destId="{A2BAF5D0-C9D8-4F63-85FB-CD90D5BED307}" srcOrd="0" destOrd="0" presId="urn:microsoft.com/office/officeart/2005/8/layout/vList5"/>
    <dgm:cxn modelId="{3967D9D9-A056-4DD1-B98F-D074990E6067}" type="presOf" srcId="{7AB4B62E-840C-4AB4-A785-DBC274314587}" destId="{54550A83-8263-415C-971F-D6082DEB3593}" srcOrd="0" destOrd="1" presId="urn:microsoft.com/office/officeart/2005/8/layout/vList5"/>
    <dgm:cxn modelId="{1ADC28F0-E684-4107-8446-FC2341EDDB14}" type="presOf" srcId="{18B948F2-D0CE-49FE-95E1-177594D57BF6}" destId="{36163A6A-42F5-4DB7-81E5-EB044B26F830}" srcOrd="0" destOrd="0" presId="urn:microsoft.com/office/officeart/2005/8/layout/vList5"/>
    <dgm:cxn modelId="{CBFA0BF6-AB30-4D19-A721-5406740CB992}" srcId="{686964A2-D78E-4FEC-920C-33FAF98AC9EC}" destId="{B1CBC34F-BF15-46F3-A0D9-F01F5BDA948D}" srcOrd="0" destOrd="0" parTransId="{5226864E-219B-4DC3-8171-9199520102E6}" sibTransId="{D732D49F-A4F6-4796-9A09-198CCB2957F7}"/>
    <dgm:cxn modelId="{ADD0BAFC-8887-4AEF-97EB-099409245A59}" type="presOf" srcId="{686964A2-D78E-4FEC-920C-33FAF98AC9EC}" destId="{603130FF-6106-4C33-8F19-E640DB3761D6}" srcOrd="0" destOrd="0" presId="urn:microsoft.com/office/officeart/2005/8/layout/vList5"/>
    <dgm:cxn modelId="{5A2C8344-3604-400B-86D8-A57F3A07B3D4}" type="presParOf" srcId="{603130FF-6106-4C33-8F19-E640DB3761D6}" destId="{74C06570-FF86-4C61-8FA8-B269AE3F190D}" srcOrd="0" destOrd="0" presId="urn:microsoft.com/office/officeart/2005/8/layout/vList5"/>
    <dgm:cxn modelId="{48A42EFA-0617-45E2-93A6-4406C61461F9}" type="presParOf" srcId="{74C06570-FF86-4C61-8FA8-B269AE3F190D}" destId="{4683E43F-B783-4AC7-95BD-007B80211150}" srcOrd="0" destOrd="0" presId="urn:microsoft.com/office/officeart/2005/8/layout/vList5"/>
    <dgm:cxn modelId="{530ECD2E-DD87-484B-9156-64BC1A707676}" type="presParOf" srcId="{74C06570-FF86-4C61-8FA8-B269AE3F190D}" destId="{36163A6A-42F5-4DB7-81E5-EB044B26F830}" srcOrd="1" destOrd="0" presId="urn:microsoft.com/office/officeart/2005/8/layout/vList5"/>
    <dgm:cxn modelId="{26676BC4-5870-4360-8C7A-26B69F1531B7}" type="presParOf" srcId="{603130FF-6106-4C33-8F19-E640DB3761D6}" destId="{02258041-C312-48BE-BFB6-173E70BEDA5B}" srcOrd="1" destOrd="0" presId="urn:microsoft.com/office/officeart/2005/8/layout/vList5"/>
    <dgm:cxn modelId="{D904F2FD-EA0B-400D-873F-C7892DF9C3E4}" type="presParOf" srcId="{603130FF-6106-4C33-8F19-E640DB3761D6}" destId="{41073318-07C2-4FB8-A56A-3DDD8B0B88F7}" srcOrd="2" destOrd="0" presId="urn:microsoft.com/office/officeart/2005/8/layout/vList5"/>
    <dgm:cxn modelId="{3D2A0B84-1B5D-433B-895D-AE6C88A28220}" type="presParOf" srcId="{41073318-07C2-4FB8-A56A-3DDD8B0B88F7}" destId="{A2BAF5D0-C9D8-4F63-85FB-CD90D5BED307}" srcOrd="0" destOrd="0" presId="urn:microsoft.com/office/officeart/2005/8/layout/vList5"/>
    <dgm:cxn modelId="{48D51FC5-E66C-49C0-A364-FA4583279DFA}" type="presParOf" srcId="{603130FF-6106-4C33-8F19-E640DB3761D6}" destId="{EDA618CF-EDFB-4A8F-83AF-28198BD1496D}" srcOrd="3" destOrd="0" presId="urn:microsoft.com/office/officeart/2005/8/layout/vList5"/>
    <dgm:cxn modelId="{E4C27AAF-9B05-45AA-8362-6693E11D8BCF}" type="presParOf" srcId="{603130FF-6106-4C33-8F19-E640DB3761D6}" destId="{5AE52427-53B1-42BB-BC83-B53D5E781654}" srcOrd="4" destOrd="0" presId="urn:microsoft.com/office/officeart/2005/8/layout/vList5"/>
    <dgm:cxn modelId="{79D35AF1-DFA5-474C-8256-0FDBCA4CFD23}" type="presParOf" srcId="{5AE52427-53B1-42BB-BC83-B53D5E781654}" destId="{59A371C1-D4ED-428E-808F-029AE6F95707}" srcOrd="0" destOrd="0" presId="urn:microsoft.com/office/officeart/2005/8/layout/vList5"/>
    <dgm:cxn modelId="{B23F0A5B-A636-44E9-B6ED-16834EE3CDE9}" type="presParOf" srcId="{5AE52427-53B1-42BB-BC83-B53D5E781654}" destId="{54550A83-8263-415C-971F-D6082DEB3593}" srcOrd="1" destOrd="0" presId="urn:microsoft.com/office/officeart/2005/8/layout/vList5"/>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86964A2-D78E-4FEC-920C-33FAF98AC9E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915CF00-49F7-4FD9-AC51-CBC2F8E5F751}">
      <dgm:prSet phldrT="[Text]"/>
      <dgm:spPr/>
      <dgm:t>
        <a:bodyPr/>
        <a:lstStyle/>
        <a:p>
          <a:r>
            <a:rPr lang="en-US" dirty="0"/>
            <a:t>Supplemental Nutrition Assistance Program Employment        &amp;            Training</a:t>
          </a:r>
        </a:p>
      </dgm:t>
    </dgm:pt>
    <dgm:pt modelId="{5CC5381C-3DA5-4095-AAA0-35CE50EABD5C}" type="parTrans" cxnId="{B81F1D29-28DA-45D7-9538-442F07648C87}">
      <dgm:prSet/>
      <dgm:spPr/>
      <dgm:t>
        <a:bodyPr/>
        <a:lstStyle/>
        <a:p>
          <a:endParaRPr lang="en-US"/>
        </a:p>
      </dgm:t>
    </dgm:pt>
    <dgm:pt modelId="{FF67042F-2E2B-4C47-A086-B46356ABA0C1}" type="sibTrans" cxnId="{B81F1D29-28DA-45D7-9538-442F07648C87}">
      <dgm:prSet/>
      <dgm:spPr/>
      <dgm:t>
        <a:bodyPr/>
        <a:lstStyle/>
        <a:p>
          <a:endParaRPr lang="en-US"/>
        </a:p>
      </dgm:t>
    </dgm:pt>
    <dgm:pt modelId="{5883B0E9-7A8F-4AD2-9DEF-65B55B9FDDC8}">
      <dgm:prSet phldrT="[Text]" custT="1"/>
      <dgm:spPr/>
      <dgm:t>
        <a:bodyPr/>
        <a:lstStyle/>
        <a:p>
          <a:pPr>
            <a:spcAft>
              <a:spcPts val="1800"/>
            </a:spcAft>
          </a:pPr>
          <a:r>
            <a:rPr lang="en-US" sz="2800" dirty="0"/>
            <a:t>The Goal</a:t>
          </a:r>
        </a:p>
      </dgm:t>
    </dgm:pt>
    <dgm:pt modelId="{7FF4385A-5A7F-41CB-BF7D-83F478AA8C3F}" type="parTrans" cxnId="{FE7B6252-9137-48B4-9C11-268A1EDEE080}">
      <dgm:prSet/>
      <dgm:spPr/>
      <dgm:t>
        <a:bodyPr/>
        <a:lstStyle/>
        <a:p>
          <a:endParaRPr lang="en-US"/>
        </a:p>
      </dgm:t>
    </dgm:pt>
    <dgm:pt modelId="{6418CA2E-A22E-47E9-9407-4A06D8A16E61}" type="sibTrans" cxnId="{FE7B6252-9137-48B4-9C11-268A1EDEE080}">
      <dgm:prSet/>
      <dgm:spPr/>
      <dgm:t>
        <a:bodyPr/>
        <a:lstStyle/>
        <a:p>
          <a:endParaRPr lang="en-US"/>
        </a:p>
      </dgm:t>
    </dgm:pt>
    <dgm:pt modelId="{7AB4B62E-840C-4AB4-A785-DBC274314587}">
      <dgm:prSet phldrT="[Text]" custT="1"/>
      <dgm:spPr/>
      <dgm:t>
        <a:bodyPr/>
        <a:lstStyle/>
        <a:p>
          <a:pPr>
            <a:spcAft>
              <a:spcPts val="1800"/>
            </a:spcAft>
          </a:pPr>
          <a:r>
            <a:rPr lang="en-US" sz="2800" dirty="0"/>
            <a:t>Reimbursements</a:t>
          </a:r>
        </a:p>
      </dgm:t>
    </dgm:pt>
    <dgm:pt modelId="{90E07149-9E26-45FA-A076-0383DCE2DCA4}" type="parTrans" cxnId="{178D43A8-FE86-43D4-8D3E-7DB8C5AD21EE}">
      <dgm:prSet/>
      <dgm:spPr/>
      <dgm:t>
        <a:bodyPr/>
        <a:lstStyle/>
        <a:p>
          <a:endParaRPr lang="en-US"/>
        </a:p>
      </dgm:t>
    </dgm:pt>
    <dgm:pt modelId="{96C47EB6-3B7A-403A-B4E7-195C08929CC7}" type="sibTrans" cxnId="{178D43A8-FE86-43D4-8D3E-7DB8C5AD21EE}">
      <dgm:prSet/>
      <dgm:spPr/>
      <dgm:t>
        <a:bodyPr/>
        <a:lstStyle/>
        <a:p>
          <a:endParaRPr lang="en-US"/>
        </a:p>
      </dgm:t>
    </dgm:pt>
    <dgm:pt modelId="{A4967B2E-E116-45B7-A004-376CB185091D}">
      <dgm:prSet phldrT="[Text]" custT="1"/>
      <dgm:spPr/>
      <dgm:t>
        <a:bodyPr/>
        <a:lstStyle/>
        <a:p>
          <a:pPr>
            <a:spcAft>
              <a:spcPts val="1800"/>
            </a:spcAft>
          </a:pPr>
          <a:r>
            <a:rPr lang="en-US" sz="2800" dirty="0"/>
            <a:t>Benefits</a:t>
          </a:r>
        </a:p>
      </dgm:t>
    </dgm:pt>
    <dgm:pt modelId="{FABEA768-9178-4E31-82B9-67F2A355E476}" type="parTrans" cxnId="{8B56B213-C61D-4101-9055-FCBE5591B770}">
      <dgm:prSet/>
      <dgm:spPr/>
      <dgm:t>
        <a:bodyPr/>
        <a:lstStyle/>
        <a:p>
          <a:endParaRPr lang="en-US"/>
        </a:p>
      </dgm:t>
    </dgm:pt>
    <dgm:pt modelId="{6CB83A68-BDC6-422A-873E-DC4DDBE47E06}" type="sibTrans" cxnId="{8B56B213-C61D-4101-9055-FCBE5591B770}">
      <dgm:prSet/>
      <dgm:spPr/>
      <dgm:t>
        <a:bodyPr/>
        <a:lstStyle/>
        <a:p>
          <a:endParaRPr lang="en-US"/>
        </a:p>
      </dgm:t>
    </dgm:pt>
    <dgm:pt modelId="{042865F9-9261-42F8-B1A5-9EB430F5211B}">
      <dgm:prSet phldrT="[Text]" custT="1"/>
      <dgm:spPr/>
      <dgm:t>
        <a:bodyPr/>
        <a:lstStyle/>
        <a:p>
          <a:pPr>
            <a:spcAft>
              <a:spcPts val="1800"/>
            </a:spcAft>
          </a:pPr>
          <a:r>
            <a:rPr lang="en-US" sz="2800" dirty="0"/>
            <a:t>How to Become a Partner</a:t>
          </a:r>
        </a:p>
      </dgm:t>
    </dgm:pt>
    <dgm:pt modelId="{B5CF6747-CCA1-4F32-9EBB-0988BDA29A4B}" type="parTrans" cxnId="{0CE44B00-E46D-4F28-968E-5A71E6A3FFAB}">
      <dgm:prSet/>
      <dgm:spPr/>
      <dgm:t>
        <a:bodyPr/>
        <a:lstStyle/>
        <a:p>
          <a:endParaRPr lang="en-US"/>
        </a:p>
      </dgm:t>
    </dgm:pt>
    <dgm:pt modelId="{CB46C0ED-7D4B-4B6F-9D8B-4CB2E90E6578}" type="sibTrans" cxnId="{0CE44B00-E46D-4F28-968E-5A71E6A3FFAB}">
      <dgm:prSet/>
      <dgm:spPr/>
      <dgm:t>
        <a:bodyPr/>
        <a:lstStyle/>
        <a:p>
          <a:endParaRPr lang="en-US"/>
        </a:p>
      </dgm:t>
    </dgm:pt>
    <dgm:pt modelId="{1696B41A-4836-46CE-B557-1D14D3569F13}">
      <dgm:prSet phldrT="[Text]" custT="1"/>
      <dgm:spPr/>
      <dgm:t>
        <a:bodyPr/>
        <a:lstStyle/>
        <a:p>
          <a:pPr>
            <a:spcAft>
              <a:spcPts val="1800"/>
            </a:spcAft>
          </a:pPr>
          <a:r>
            <a:rPr lang="en-US" sz="2800" dirty="0"/>
            <a:t>Overview</a:t>
          </a:r>
        </a:p>
      </dgm:t>
    </dgm:pt>
    <dgm:pt modelId="{3782351F-03DD-4F50-9346-BFB937A16E0B}" type="parTrans" cxnId="{53650C4D-8691-4A59-B9AB-09BB652893C6}">
      <dgm:prSet/>
      <dgm:spPr/>
      <dgm:t>
        <a:bodyPr/>
        <a:lstStyle/>
        <a:p>
          <a:endParaRPr lang="en-US"/>
        </a:p>
      </dgm:t>
    </dgm:pt>
    <dgm:pt modelId="{48A9DF29-C257-4200-B556-BAB48DC2EBC9}" type="sibTrans" cxnId="{53650C4D-8691-4A59-B9AB-09BB652893C6}">
      <dgm:prSet/>
      <dgm:spPr/>
      <dgm:t>
        <a:bodyPr/>
        <a:lstStyle/>
        <a:p>
          <a:endParaRPr lang="en-US"/>
        </a:p>
      </dgm:t>
    </dgm:pt>
    <dgm:pt modelId="{6B3D8DF8-E691-464C-A26A-A09662D74836}">
      <dgm:prSet phldrT="[Text]" custT="1"/>
      <dgm:spPr/>
      <dgm:t>
        <a:bodyPr/>
        <a:lstStyle/>
        <a:p>
          <a:pPr>
            <a:spcAft>
              <a:spcPts val="1800"/>
            </a:spcAft>
          </a:pPr>
          <a:r>
            <a:rPr lang="en-US" sz="2800" dirty="0"/>
            <a:t>Requirements</a:t>
          </a:r>
        </a:p>
      </dgm:t>
    </dgm:pt>
    <dgm:pt modelId="{531248D1-B3B0-4C0F-B81F-8AD9ED02D088}" type="parTrans" cxnId="{D4A7D653-82CF-4F3D-85D6-E958DCA2045C}">
      <dgm:prSet/>
      <dgm:spPr/>
      <dgm:t>
        <a:bodyPr/>
        <a:lstStyle/>
        <a:p>
          <a:endParaRPr lang="en-US"/>
        </a:p>
      </dgm:t>
    </dgm:pt>
    <dgm:pt modelId="{4F943B5B-F4E5-4378-B1F8-3F2D9AF24BE9}" type="sibTrans" cxnId="{D4A7D653-82CF-4F3D-85D6-E958DCA2045C}">
      <dgm:prSet/>
      <dgm:spPr/>
      <dgm:t>
        <a:bodyPr/>
        <a:lstStyle/>
        <a:p>
          <a:endParaRPr lang="en-US"/>
        </a:p>
      </dgm:t>
    </dgm:pt>
    <dgm:pt modelId="{6A45FA9A-87CB-40E1-BDFB-AF75246BBD5B}">
      <dgm:prSet phldrT="[Text]" custT="1"/>
      <dgm:spPr/>
      <dgm:t>
        <a:bodyPr/>
        <a:lstStyle/>
        <a:p>
          <a:pPr>
            <a:spcAft>
              <a:spcPts val="1800"/>
            </a:spcAft>
          </a:pPr>
          <a:r>
            <a:rPr lang="en-US" sz="2800" dirty="0"/>
            <a:t>Who can be a Partner</a:t>
          </a:r>
        </a:p>
      </dgm:t>
    </dgm:pt>
    <dgm:pt modelId="{8E10E4CD-56D8-460A-9044-B86D26595841}" type="parTrans" cxnId="{0913B8FC-22FF-439D-9611-FD683113D2CE}">
      <dgm:prSet/>
      <dgm:spPr/>
      <dgm:t>
        <a:bodyPr/>
        <a:lstStyle/>
        <a:p>
          <a:endParaRPr lang="en-US"/>
        </a:p>
      </dgm:t>
    </dgm:pt>
    <dgm:pt modelId="{56254093-F1B1-49CE-BDFF-79FFF7B7E0AD}" type="sibTrans" cxnId="{0913B8FC-22FF-439D-9611-FD683113D2CE}">
      <dgm:prSet/>
      <dgm:spPr/>
      <dgm:t>
        <a:bodyPr/>
        <a:lstStyle/>
        <a:p>
          <a:endParaRPr lang="en-US"/>
        </a:p>
      </dgm:t>
    </dgm:pt>
    <dgm:pt modelId="{603130FF-6106-4C33-8F19-E640DB3761D6}" type="pres">
      <dgm:prSet presAssocID="{686964A2-D78E-4FEC-920C-33FAF98AC9EC}" presName="Name0" presStyleCnt="0">
        <dgm:presLayoutVars>
          <dgm:dir/>
          <dgm:animLvl val="lvl"/>
          <dgm:resizeHandles val="exact"/>
        </dgm:presLayoutVars>
      </dgm:prSet>
      <dgm:spPr/>
    </dgm:pt>
    <dgm:pt modelId="{5AE52427-53B1-42BB-BC83-B53D5E781654}" type="pres">
      <dgm:prSet presAssocID="{3915CF00-49F7-4FD9-AC51-CBC2F8E5F751}" presName="linNode" presStyleCnt="0"/>
      <dgm:spPr/>
    </dgm:pt>
    <dgm:pt modelId="{59A371C1-D4ED-428E-808F-029AE6F95707}" type="pres">
      <dgm:prSet presAssocID="{3915CF00-49F7-4FD9-AC51-CBC2F8E5F751}" presName="parentText" presStyleLbl="node1" presStyleIdx="0" presStyleCnt="1" custScaleX="143205" custScaleY="1383784" custLinFactY="-300000" custLinFactNeighborX="-23486" custLinFactNeighborY="-305203">
        <dgm:presLayoutVars>
          <dgm:chMax val="1"/>
          <dgm:bulletEnabled val="1"/>
        </dgm:presLayoutVars>
      </dgm:prSet>
      <dgm:spPr/>
    </dgm:pt>
    <dgm:pt modelId="{54550A83-8263-415C-971F-D6082DEB3593}" type="pres">
      <dgm:prSet presAssocID="{3915CF00-49F7-4FD9-AC51-CBC2F8E5F751}" presName="descendantText" presStyleLbl="alignAccFollowNode1" presStyleIdx="0" presStyleCnt="1" custScaleX="110769" custScaleY="1729264" custLinFactNeighborX="-1002" custLinFactNeighborY="1696">
        <dgm:presLayoutVars>
          <dgm:bulletEnabled val="1"/>
        </dgm:presLayoutVars>
      </dgm:prSet>
      <dgm:spPr/>
    </dgm:pt>
  </dgm:ptLst>
  <dgm:cxnLst>
    <dgm:cxn modelId="{0CE44B00-E46D-4F28-968E-5A71E6A3FFAB}" srcId="{3915CF00-49F7-4FD9-AC51-CBC2F8E5F751}" destId="{042865F9-9261-42F8-B1A5-9EB430F5211B}" srcOrd="6" destOrd="0" parTransId="{B5CF6747-CCA1-4F32-9EBB-0988BDA29A4B}" sibTransId="{CB46C0ED-7D4B-4B6F-9D8B-4CB2E90E6578}"/>
    <dgm:cxn modelId="{8F89C307-2EEA-4E89-AB5B-FA25AAED881C}" type="presOf" srcId="{1696B41A-4836-46CE-B557-1D14D3569F13}" destId="{54550A83-8263-415C-971F-D6082DEB3593}" srcOrd="0" destOrd="1" presId="urn:microsoft.com/office/officeart/2005/8/layout/vList5"/>
    <dgm:cxn modelId="{8B56B213-C61D-4101-9055-FCBE5591B770}" srcId="{3915CF00-49F7-4FD9-AC51-CBC2F8E5F751}" destId="{A4967B2E-E116-45B7-A004-376CB185091D}" srcOrd="3" destOrd="0" parTransId="{FABEA768-9178-4E31-82B9-67F2A355E476}" sibTransId="{6CB83A68-BDC6-422A-873E-DC4DDBE47E06}"/>
    <dgm:cxn modelId="{B81F1D29-28DA-45D7-9538-442F07648C87}" srcId="{686964A2-D78E-4FEC-920C-33FAF98AC9EC}" destId="{3915CF00-49F7-4FD9-AC51-CBC2F8E5F751}" srcOrd="0" destOrd="0" parTransId="{5CC5381C-3DA5-4095-AAA0-35CE50EABD5C}" sibTransId="{FF67042F-2E2B-4C47-A086-B46356ABA0C1}"/>
    <dgm:cxn modelId="{EEAE8E61-5886-4D10-A29E-1014184C5954}" type="presOf" srcId="{7AB4B62E-840C-4AB4-A785-DBC274314587}" destId="{54550A83-8263-415C-971F-D6082DEB3593}" srcOrd="0" destOrd="2" presId="urn:microsoft.com/office/officeart/2005/8/layout/vList5"/>
    <dgm:cxn modelId="{3040E16C-40C5-4BC8-95C3-31619F1B3C5D}" type="presOf" srcId="{A4967B2E-E116-45B7-A004-376CB185091D}" destId="{54550A83-8263-415C-971F-D6082DEB3593}" srcOrd="0" destOrd="3" presId="urn:microsoft.com/office/officeart/2005/8/layout/vList5"/>
    <dgm:cxn modelId="{53650C4D-8691-4A59-B9AB-09BB652893C6}" srcId="{3915CF00-49F7-4FD9-AC51-CBC2F8E5F751}" destId="{1696B41A-4836-46CE-B557-1D14D3569F13}" srcOrd="1" destOrd="0" parTransId="{3782351F-03DD-4F50-9346-BFB937A16E0B}" sibTransId="{48A9DF29-C257-4200-B556-BAB48DC2EBC9}"/>
    <dgm:cxn modelId="{FAD99E4F-6C52-44D0-BB63-103D66A17812}" type="presOf" srcId="{5883B0E9-7A8F-4AD2-9DEF-65B55B9FDDC8}" destId="{54550A83-8263-415C-971F-D6082DEB3593}" srcOrd="0" destOrd="0" presId="urn:microsoft.com/office/officeart/2005/8/layout/vList5"/>
    <dgm:cxn modelId="{FE7B6252-9137-48B4-9C11-268A1EDEE080}" srcId="{3915CF00-49F7-4FD9-AC51-CBC2F8E5F751}" destId="{5883B0E9-7A8F-4AD2-9DEF-65B55B9FDDC8}" srcOrd="0" destOrd="0" parTransId="{7FF4385A-5A7F-41CB-BF7D-83F478AA8C3F}" sibTransId="{6418CA2E-A22E-47E9-9407-4A06D8A16E61}"/>
    <dgm:cxn modelId="{D4A7D653-82CF-4F3D-85D6-E958DCA2045C}" srcId="{3915CF00-49F7-4FD9-AC51-CBC2F8E5F751}" destId="{6B3D8DF8-E691-464C-A26A-A09662D74836}" srcOrd="4" destOrd="0" parTransId="{531248D1-B3B0-4C0F-B81F-8AD9ED02D088}" sibTransId="{4F943B5B-F4E5-4378-B1F8-3F2D9AF24BE9}"/>
    <dgm:cxn modelId="{178D43A8-FE86-43D4-8D3E-7DB8C5AD21EE}" srcId="{3915CF00-49F7-4FD9-AC51-CBC2F8E5F751}" destId="{7AB4B62E-840C-4AB4-A785-DBC274314587}" srcOrd="2" destOrd="0" parTransId="{90E07149-9E26-45FA-A076-0383DCE2DCA4}" sibTransId="{96C47EB6-3B7A-403A-B4E7-195C08929CC7}"/>
    <dgm:cxn modelId="{6E3707B1-6042-4ED5-BD69-7DBF3C5815E1}" type="presOf" srcId="{686964A2-D78E-4FEC-920C-33FAF98AC9EC}" destId="{603130FF-6106-4C33-8F19-E640DB3761D6}" srcOrd="0" destOrd="0" presId="urn:microsoft.com/office/officeart/2005/8/layout/vList5"/>
    <dgm:cxn modelId="{8B6FAEC1-4ED9-4AA3-9753-E889A68B6EDB}" type="presOf" srcId="{042865F9-9261-42F8-B1A5-9EB430F5211B}" destId="{54550A83-8263-415C-971F-D6082DEB3593}" srcOrd="0" destOrd="6" presId="urn:microsoft.com/office/officeart/2005/8/layout/vList5"/>
    <dgm:cxn modelId="{DFCD2ED0-B29E-4103-AEB8-E798FBF5C91A}" type="presOf" srcId="{6B3D8DF8-E691-464C-A26A-A09662D74836}" destId="{54550A83-8263-415C-971F-D6082DEB3593}" srcOrd="0" destOrd="4" presId="urn:microsoft.com/office/officeart/2005/8/layout/vList5"/>
    <dgm:cxn modelId="{40AE7BE0-0DB7-40CD-9B4F-3B07784E7252}" type="presOf" srcId="{3915CF00-49F7-4FD9-AC51-CBC2F8E5F751}" destId="{59A371C1-D4ED-428E-808F-029AE6F95707}" srcOrd="0" destOrd="0" presId="urn:microsoft.com/office/officeart/2005/8/layout/vList5"/>
    <dgm:cxn modelId="{696659F2-E2E0-4652-AD3A-71A0948EF77F}" type="presOf" srcId="{6A45FA9A-87CB-40E1-BDFB-AF75246BBD5B}" destId="{54550A83-8263-415C-971F-D6082DEB3593}" srcOrd="0" destOrd="5" presId="urn:microsoft.com/office/officeart/2005/8/layout/vList5"/>
    <dgm:cxn modelId="{0913B8FC-22FF-439D-9611-FD683113D2CE}" srcId="{3915CF00-49F7-4FD9-AC51-CBC2F8E5F751}" destId="{6A45FA9A-87CB-40E1-BDFB-AF75246BBD5B}" srcOrd="5" destOrd="0" parTransId="{8E10E4CD-56D8-460A-9044-B86D26595841}" sibTransId="{56254093-F1B1-49CE-BDFF-79FFF7B7E0AD}"/>
    <dgm:cxn modelId="{0E1A7ECE-6D6A-440C-A1C0-7CE38F681F93}" type="presParOf" srcId="{603130FF-6106-4C33-8F19-E640DB3761D6}" destId="{5AE52427-53B1-42BB-BC83-B53D5E781654}" srcOrd="0" destOrd="0" presId="urn:microsoft.com/office/officeart/2005/8/layout/vList5"/>
    <dgm:cxn modelId="{DA0857B0-FE7E-497B-B2C1-F84BDBBFB386}" type="presParOf" srcId="{5AE52427-53B1-42BB-BC83-B53D5E781654}" destId="{59A371C1-D4ED-428E-808F-029AE6F95707}" srcOrd="0" destOrd="0" presId="urn:microsoft.com/office/officeart/2005/8/layout/vList5"/>
    <dgm:cxn modelId="{BB298722-470E-4B09-9BEF-3334723EBF50}" type="presParOf" srcId="{5AE52427-53B1-42BB-BC83-B53D5E781654}" destId="{54550A83-8263-415C-971F-D6082DEB3593}" srcOrd="1" destOrd="0" presId="urn:microsoft.com/office/officeart/2005/8/layout/vList5"/>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86964A2-D78E-4FEC-920C-33FAF98AC9E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8B948F2-D0CE-49FE-95E1-177594D57BF6}">
      <dgm:prSet phldrT="[Text]"/>
      <dgm:spPr/>
      <dgm:t>
        <a:bodyPr/>
        <a:lstStyle/>
        <a:p>
          <a:r>
            <a:rPr lang="en-US" dirty="0"/>
            <a:t>E&amp;T  Third-Party Partners</a:t>
          </a:r>
        </a:p>
      </dgm:t>
    </dgm:pt>
    <dgm:pt modelId="{C95FF478-39F9-4576-A56A-4A88D23C9320}" type="parTrans" cxnId="{35F8A11E-145E-48B8-A906-7A1E09780AD0}">
      <dgm:prSet/>
      <dgm:spPr/>
      <dgm:t>
        <a:bodyPr/>
        <a:lstStyle/>
        <a:p>
          <a:endParaRPr lang="en-US"/>
        </a:p>
      </dgm:t>
    </dgm:pt>
    <dgm:pt modelId="{340DADF5-5285-4B63-B4B5-FCF64CF7B66B}" type="sibTrans" cxnId="{35F8A11E-145E-48B8-A906-7A1E09780AD0}">
      <dgm:prSet/>
      <dgm:spPr/>
      <dgm:t>
        <a:bodyPr/>
        <a:lstStyle/>
        <a:p>
          <a:endParaRPr lang="en-US"/>
        </a:p>
      </dgm:t>
    </dgm:pt>
    <dgm:pt modelId="{3915CF00-49F7-4FD9-AC51-CBC2F8E5F751}">
      <dgm:prSet phldrT="[Text]"/>
      <dgm:spPr/>
      <dgm:t>
        <a:bodyPr/>
        <a:lstStyle/>
        <a:p>
          <a:r>
            <a:rPr lang="en-US" dirty="0"/>
            <a:t>TANF</a:t>
          </a:r>
        </a:p>
      </dgm:t>
    </dgm:pt>
    <dgm:pt modelId="{5CC5381C-3DA5-4095-AAA0-35CE50EABD5C}" type="parTrans" cxnId="{B81F1D29-28DA-45D7-9538-442F07648C87}">
      <dgm:prSet/>
      <dgm:spPr/>
      <dgm:t>
        <a:bodyPr/>
        <a:lstStyle/>
        <a:p>
          <a:endParaRPr lang="en-US"/>
        </a:p>
      </dgm:t>
    </dgm:pt>
    <dgm:pt modelId="{FF67042F-2E2B-4C47-A086-B46356ABA0C1}" type="sibTrans" cxnId="{B81F1D29-28DA-45D7-9538-442F07648C87}">
      <dgm:prSet/>
      <dgm:spPr/>
      <dgm:t>
        <a:bodyPr/>
        <a:lstStyle/>
        <a:p>
          <a:endParaRPr lang="en-US"/>
        </a:p>
      </dgm:t>
    </dgm:pt>
    <dgm:pt modelId="{5883B0E9-7A8F-4AD2-9DEF-65B55B9FDDC8}">
      <dgm:prSet phldrT="[Text]"/>
      <dgm:spPr/>
      <dgm:t>
        <a:bodyPr/>
        <a:lstStyle/>
        <a:p>
          <a:pPr>
            <a:spcAft>
              <a:spcPts val="3000"/>
            </a:spcAft>
          </a:pPr>
          <a:r>
            <a:rPr lang="en-US" baseline="0" dirty="0">
              <a:solidFill>
                <a:schemeClr val="tx2">
                  <a:lumMod val="75000"/>
                </a:schemeClr>
              </a:solidFill>
            </a:rPr>
            <a:t>Employer Incentive Program</a:t>
          </a:r>
        </a:p>
      </dgm:t>
    </dgm:pt>
    <dgm:pt modelId="{7FF4385A-5A7F-41CB-BF7D-83F478AA8C3F}" type="parTrans" cxnId="{FE7B6252-9137-48B4-9C11-268A1EDEE080}">
      <dgm:prSet/>
      <dgm:spPr/>
      <dgm:t>
        <a:bodyPr/>
        <a:lstStyle/>
        <a:p>
          <a:endParaRPr lang="en-US"/>
        </a:p>
      </dgm:t>
    </dgm:pt>
    <dgm:pt modelId="{6418CA2E-A22E-47E9-9407-4A06D8A16E61}" type="sibTrans" cxnId="{FE7B6252-9137-48B4-9C11-268A1EDEE080}">
      <dgm:prSet/>
      <dgm:spPr/>
      <dgm:t>
        <a:bodyPr/>
        <a:lstStyle/>
        <a:p>
          <a:endParaRPr lang="en-US"/>
        </a:p>
      </dgm:t>
    </dgm:pt>
    <dgm:pt modelId="{7AB4B62E-840C-4AB4-A785-DBC274314587}">
      <dgm:prSet phldrT="[Text]"/>
      <dgm:spPr/>
      <dgm:t>
        <a:bodyPr/>
        <a:lstStyle/>
        <a:p>
          <a:pPr>
            <a:spcAft>
              <a:spcPct val="15000"/>
            </a:spcAft>
          </a:pPr>
          <a:r>
            <a:rPr lang="en-US" baseline="0" dirty="0">
              <a:solidFill>
                <a:schemeClr val="tx2">
                  <a:lumMod val="75000"/>
                </a:schemeClr>
              </a:solidFill>
            </a:rPr>
            <a:t>Employment Subsidy Program</a:t>
          </a:r>
        </a:p>
      </dgm:t>
    </dgm:pt>
    <dgm:pt modelId="{90E07149-9E26-45FA-A076-0383DCE2DCA4}" type="parTrans" cxnId="{178D43A8-FE86-43D4-8D3E-7DB8C5AD21EE}">
      <dgm:prSet/>
      <dgm:spPr/>
      <dgm:t>
        <a:bodyPr/>
        <a:lstStyle/>
        <a:p>
          <a:endParaRPr lang="en-US"/>
        </a:p>
      </dgm:t>
    </dgm:pt>
    <dgm:pt modelId="{96C47EB6-3B7A-403A-B4E7-195C08929CC7}" type="sibTrans" cxnId="{178D43A8-FE86-43D4-8D3E-7DB8C5AD21EE}">
      <dgm:prSet/>
      <dgm:spPr/>
      <dgm:t>
        <a:bodyPr/>
        <a:lstStyle/>
        <a:p>
          <a:endParaRPr lang="en-US"/>
        </a:p>
      </dgm:t>
    </dgm:pt>
    <dgm:pt modelId="{DA49D8BE-EE91-477A-AB8C-EA2CA0FB9B05}">
      <dgm:prSet phldrT="[Text]"/>
      <dgm:spPr>
        <a:noFill/>
        <a:ln>
          <a:noFill/>
        </a:ln>
      </dgm:spPr>
      <dgm:t>
        <a:bodyPr/>
        <a:lstStyle/>
        <a:p>
          <a:endParaRPr lang="en-US" dirty="0"/>
        </a:p>
      </dgm:t>
    </dgm:pt>
    <dgm:pt modelId="{15451229-7B11-4D6C-A3AD-3F6E65A918AE}" type="parTrans" cxnId="{31511C87-03A3-4652-A528-E2B754F62E9E}">
      <dgm:prSet/>
      <dgm:spPr/>
      <dgm:t>
        <a:bodyPr/>
        <a:lstStyle/>
        <a:p>
          <a:endParaRPr lang="en-US"/>
        </a:p>
      </dgm:t>
    </dgm:pt>
    <dgm:pt modelId="{BCA124C2-DD1C-4E8F-965C-EC5ECCA6C18A}" type="sibTrans" cxnId="{31511C87-03A3-4652-A528-E2B754F62E9E}">
      <dgm:prSet/>
      <dgm:spPr/>
      <dgm:t>
        <a:bodyPr/>
        <a:lstStyle/>
        <a:p>
          <a:endParaRPr lang="en-US"/>
        </a:p>
      </dgm:t>
    </dgm:pt>
    <dgm:pt modelId="{603130FF-6106-4C33-8F19-E640DB3761D6}" type="pres">
      <dgm:prSet presAssocID="{686964A2-D78E-4FEC-920C-33FAF98AC9EC}" presName="Name0" presStyleCnt="0">
        <dgm:presLayoutVars>
          <dgm:dir/>
          <dgm:animLvl val="lvl"/>
          <dgm:resizeHandles val="exact"/>
        </dgm:presLayoutVars>
      </dgm:prSet>
      <dgm:spPr/>
    </dgm:pt>
    <dgm:pt modelId="{EB706B10-CB6B-49E8-8AF5-ED17655182D5}" type="pres">
      <dgm:prSet presAssocID="{18B948F2-D0CE-49FE-95E1-177594D57BF6}" presName="linNode" presStyleCnt="0"/>
      <dgm:spPr/>
    </dgm:pt>
    <dgm:pt modelId="{4E7BB0E2-2DE4-40CA-833B-61C378D0E1AE}" type="pres">
      <dgm:prSet presAssocID="{18B948F2-D0CE-49FE-95E1-177594D57BF6}" presName="parentText" presStyleLbl="node1" presStyleIdx="0" presStyleCnt="3">
        <dgm:presLayoutVars>
          <dgm:chMax val="1"/>
          <dgm:bulletEnabled val="1"/>
        </dgm:presLayoutVars>
      </dgm:prSet>
      <dgm:spPr/>
    </dgm:pt>
    <dgm:pt modelId="{00FE9DD8-CA69-4DDE-98D7-34B13911B10D}" type="pres">
      <dgm:prSet presAssocID="{340DADF5-5285-4B63-B4B5-FCF64CF7B66B}" presName="sp" presStyleCnt="0"/>
      <dgm:spPr/>
    </dgm:pt>
    <dgm:pt modelId="{41073318-07C2-4FB8-A56A-3DDD8B0B88F7}" type="pres">
      <dgm:prSet presAssocID="{DA49D8BE-EE91-477A-AB8C-EA2CA0FB9B05}" presName="linNode" presStyleCnt="0"/>
      <dgm:spPr/>
    </dgm:pt>
    <dgm:pt modelId="{A2BAF5D0-C9D8-4F63-85FB-CD90D5BED307}" type="pres">
      <dgm:prSet presAssocID="{DA49D8BE-EE91-477A-AB8C-EA2CA0FB9B05}" presName="parentText" presStyleLbl="node1" presStyleIdx="1" presStyleCnt="3">
        <dgm:presLayoutVars>
          <dgm:chMax val="1"/>
          <dgm:bulletEnabled val="1"/>
        </dgm:presLayoutVars>
      </dgm:prSet>
      <dgm:spPr/>
    </dgm:pt>
    <dgm:pt modelId="{EDA618CF-EDFB-4A8F-83AF-28198BD1496D}" type="pres">
      <dgm:prSet presAssocID="{BCA124C2-DD1C-4E8F-965C-EC5ECCA6C18A}" presName="sp" presStyleCnt="0"/>
      <dgm:spPr/>
    </dgm:pt>
    <dgm:pt modelId="{5AE52427-53B1-42BB-BC83-B53D5E781654}" type="pres">
      <dgm:prSet presAssocID="{3915CF00-49F7-4FD9-AC51-CBC2F8E5F751}" presName="linNode" presStyleCnt="0"/>
      <dgm:spPr/>
    </dgm:pt>
    <dgm:pt modelId="{59A371C1-D4ED-428E-808F-029AE6F95707}" type="pres">
      <dgm:prSet presAssocID="{3915CF00-49F7-4FD9-AC51-CBC2F8E5F751}" presName="parentText" presStyleLbl="node1" presStyleIdx="2" presStyleCnt="3" custScaleY="124755" custLinFactY="-100000" custLinFactNeighborX="448" custLinFactNeighborY="-113177">
        <dgm:presLayoutVars>
          <dgm:chMax val="1"/>
          <dgm:bulletEnabled val="1"/>
        </dgm:presLayoutVars>
      </dgm:prSet>
      <dgm:spPr/>
    </dgm:pt>
    <dgm:pt modelId="{54550A83-8263-415C-971F-D6082DEB3593}" type="pres">
      <dgm:prSet presAssocID="{3915CF00-49F7-4FD9-AC51-CBC2F8E5F751}" presName="descendantText" presStyleLbl="alignAccFollowNode1" presStyleIdx="0" presStyleCnt="1" custScaleY="155466" custLinFactY="-100000" custLinFactNeighborX="1378" custLinFactNeighborY="-173203">
        <dgm:presLayoutVars>
          <dgm:bulletEnabled val="1"/>
        </dgm:presLayoutVars>
      </dgm:prSet>
      <dgm:spPr/>
    </dgm:pt>
  </dgm:ptLst>
  <dgm:cxnLst>
    <dgm:cxn modelId="{35F8A11E-145E-48B8-A906-7A1E09780AD0}" srcId="{686964A2-D78E-4FEC-920C-33FAF98AC9EC}" destId="{18B948F2-D0CE-49FE-95E1-177594D57BF6}" srcOrd="0" destOrd="0" parTransId="{C95FF478-39F9-4576-A56A-4A88D23C9320}" sibTransId="{340DADF5-5285-4B63-B4B5-FCF64CF7B66B}"/>
    <dgm:cxn modelId="{CE727B27-65E8-46D0-80F0-D60DE4A12CBF}" type="presOf" srcId="{3915CF00-49F7-4FD9-AC51-CBC2F8E5F751}" destId="{59A371C1-D4ED-428E-808F-029AE6F95707}" srcOrd="0" destOrd="0" presId="urn:microsoft.com/office/officeart/2005/8/layout/vList5"/>
    <dgm:cxn modelId="{B81F1D29-28DA-45D7-9538-442F07648C87}" srcId="{686964A2-D78E-4FEC-920C-33FAF98AC9EC}" destId="{3915CF00-49F7-4FD9-AC51-CBC2F8E5F751}" srcOrd="2" destOrd="0" parTransId="{5CC5381C-3DA5-4095-AAA0-35CE50EABD5C}" sibTransId="{FF67042F-2E2B-4C47-A086-B46356ABA0C1}"/>
    <dgm:cxn modelId="{56EBD730-3E22-41CA-9038-ADE5A785C6D3}" type="presOf" srcId="{18B948F2-D0CE-49FE-95E1-177594D57BF6}" destId="{4E7BB0E2-2DE4-40CA-833B-61C378D0E1AE}" srcOrd="0" destOrd="0" presId="urn:microsoft.com/office/officeart/2005/8/layout/vList5"/>
    <dgm:cxn modelId="{B6B2ED62-B62C-42B1-B9E7-03E3F651DD2F}" type="presOf" srcId="{DA49D8BE-EE91-477A-AB8C-EA2CA0FB9B05}" destId="{A2BAF5D0-C9D8-4F63-85FB-CD90D5BED307}" srcOrd="0" destOrd="0" presId="urn:microsoft.com/office/officeart/2005/8/layout/vList5"/>
    <dgm:cxn modelId="{FE7B6252-9137-48B4-9C11-268A1EDEE080}" srcId="{3915CF00-49F7-4FD9-AC51-CBC2F8E5F751}" destId="{5883B0E9-7A8F-4AD2-9DEF-65B55B9FDDC8}" srcOrd="0" destOrd="0" parTransId="{7FF4385A-5A7F-41CB-BF7D-83F478AA8C3F}" sibTransId="{6418CA2E-A22E-47E9-9407-4A06D8A16E61}"/>
    <dgm:cxn modelId="{E0EC605A-18C9-4D06-A609-54CB4027441C}" type="presOf" srcId="{5883B0E9-7A8F-4AD2-9DEF-65B55B9FDDC8}" destId="{54550A83-8263-415C-971F-D6082DEB3593}" srcOrd="0" destOrd="0" presId="urn:microsoft.com/office/officeart/2005/8/layout/vList5"/>
    <dgm:cxn modelId="{31511C87-03A3-4652-A528-E2B754F62E9E}" srcId="{686964A2-D78E-4FEC-920C-33FAF98AC9EC}" destId="{DA49D8BE-EE91-477A-AB8C-EA2CA0FB9B05}" srcOrd="1" destOrd="0" parTransId="{15451229-7B11-4D6C-A3AD-3F6E65A918AE}" sibTransId="{BCA124C2-DD1C-4E8F-965C-EC5ECCA6C18A}"/>
    <dgm:cxn modelId="{9EA75494-7453-4279-862B-4391F5D337E3}" type="presOf" srcId="{686964A2-D78E-4FEC-920C-33FAF98AC9EC}" destId="{603130FF-6106-4C33-8F19-E640DB3761D6}" srcOrd="0" destOrd="0" presId="urn:microsoft.com/office/officeart/2005/8/layout/vList5"/>
    <dgm:cxn modelId="{178D43A8-FE86-43D4-8D3E-7DB8C5AD21EE}" srcId="{3915CF00-49F7-4FD9-AC51-CBC2F8E5F751}" destId="{7AB4B62E-840C-4AB4-A785-DBC274314587}" srcOrd="1" destOrd="0" parTransId="{90E07149-9E26-45FA-A076-0383DCE2DCA4}" sibTransId="{96C47EB6-3B7A-403A-B4E7-195C08929CC7}"/>
    <dgm:cxn modelId="{91F194F6-CE4E-4ABE-983B-0BB2870521F4}" type="presOf" srcId="{7AB4B62E-840C-4AB4-A785-DBC274314587}" destId="{54550A83-8263-415C-971F-D6082DEB3593}" srcOrd="0" destOrd="1" presId="urn:microsoft.com/office/officeart/2005/8/layout/vList5"/>
    <dgm:cxn modelId="{00916192-DEDF-445E-9EDD-E5688A1FC1EE}" type="presParOf" srcId="{603130FF-6106-4C33-8F19-E640DB3761D6}" destId="{EB706B10-CB6B-49E8-8AF5-ED17655182D5}" srcOrd="0" destOrd="0" presId="urn:microsoft.com/office/officeart/2005/8/layout/vList5"/>
    <dgm:cxn modelId="{8DB82B7F-064D-454D-A03D-5C5326F56C98}" type="presParOf" srcId="{EB706B10-CB6B-49E8-8AF5-ED17655182D5}" destId="{4E7BB0E2-2DE4-40CA-833B-61C378D0E1AE}" srcOrd="0" destOrd="0" presId="urn:microsoft.com/office/officeart/2005/8/layout/vList5"/>
    <dgm:cxn modelId="{123C44BA-53CC-420D-837B-4FA8600C3F21}" type="presParOf" srcId="{603130FF-6106-4C33-8F19-E640DB3761D6}" destId="{00FE9DD8-CA69-4DDE-98D7-34B13911B10D}" srcOrd="1" destOrd="0" presId="urn:microsoft.com/office/officeart/2005/8/layout/vList5"/>
    <dgm:cxn modelId="{EB5D9781-762E-44F5-94E6-9224C515BBFD}" type="presParOf" srcId="{603130FF-6106-4C33-8F19-E640DB3761D6}" destId="{41073318-07C2-4FB8-A56A-3DDD8B0B88F7}" srcOrd="2" destOrd="0" presId="urn:microsoft.com/office/officeart/2005/8/layout/vList5"/>
    <dgm:cxn modelId="{19FBA794-47F8-4941-A178-4C51B9B0B288}" type="presParOf" srcId="{41073318-07C2-4FB8-A56A-3DDD8B0B88F7}" destId="{A2BAF5D0-C9D8-4F63-85FB-CD90D5BED307}" srcOrd="0" destOrd="0" presId="urn:microsoft.com/office/officeart/2005/8/layout/vList5"/>
    <dgm:cxn modelId="{C00AA763-66C6-49C3-87B8-27A3DEEC7D2B}" type="presParOf" srcId="{603130FF-6106-4C33-8F19-E640DB3761D6}" destId="{EDA618CF-EDFB-4A8F-83AF-28198BD1496D}" srcOrd="3" destOrd="0" presId="urn:microsoft.com/office/officeart/2005/8/layout/vList5"/>
    <dgm:cxn modelId="{3DF86E35-88E7-4D1D-B176-F5079ED1CB62}" type="presParOf" srcId="{603130FF-6106-4C33-8F19-E640DB3761D6}" destId="{5AE52427-53B1-42BB-BC83-B53D5E781654}" srcOrd="4" destOrd="0" presId="urn:microsoft.com/office/officeart/2005/8/layout/vList5"/>
    <dgm:cxn modelId="{90CF2A38-A623-4F06-A83E-0F576DEA97F1}" type="presParOf" srcId="{5AE52427-53B1-42BB-BC83-B53D5E781654}" destId="{59A371C1-D4ED-428E-808F-029AE6F95707}" srcOrd="0" destOrd="0" presId="urn:microsoft.com/office/officeart/2005/8/layout/vList5"/>
    <dgm:cxn modelId="{CE2B89B4-4469-4935-9592-39C019DA9702}" type="presParOf" srcId="{5AE52427-53B1-42BB-BC83-B53D5E781654}" destId="{54550A83-8263-415C-971F-D6082DEB3593}" srcOrd="1" destOrd="0" presId="urn:microsoft.com/office/officeart/2005/8/layout/vList5"/>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86964A2-D78E-4FEC-920C-33FAF98AC9E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915CF00-49F7-4FD9-AC51-CBC2F8E5F751}">
      <dgm:prSet phldrT="[Text]"/>
      <dgm:spPr/>
      <dgm:t>
        <a:bodyPr/>
        <a:lstStyle/>
        <a:p>
          <a:r>
            <a:rPr lang="en-US" dirty="0"/>
            <a:t>Employer Incentive Program</a:t>
          </a:r>
        </a:p>
        <a:p>
          <a:r>
            <a:rPr lang="en-US" dirty="0"/>
            <a:t>(EIP)</a:t>
          </a:r>
        </a:p>
      </dgm:t>
    </dgm:pt>
    <dgm:pt modelId="{5CC5381C-3DA5-4095-AAA0-35CE50EABD5C}" type="parTrans" cxnId="{B81F1D29-28DA-45D7-9538-442F07648C87}">
      <dgm:prSet/>
      <dgm:spPr/>
      <dgm:t>
        <a:bodyPr/>
        <a:lstStyle/>
        <a:p>
          <a:endParaRPr lang="en-US"/>
        </a:p>
      </dgm:t>
    </dgm:pt>
    <dgm:pt modelId="{FF67042F-2E2B-4C47-A086-B46356ABA0C1}" type="sibTrans" cxnId="{B81F1D29-28DA-45D7-9538-442F07648C87}">
      <dgm:prSet/>
      <dgm:spPr/>
      <dgm:t>
        <a:bodyPr/>
        <a:lstStyle/>
        <a:p>
          <a:endParaRPr lang="en-US"/>
        </a:p>
      </dgm:t>
    </dgm:pt>
    <dgm:pt modelId="{5883B0E9-7A8F-4AD2-9DEF-65B55B9FDDC8}">
      <dgm:prSet phldrT="[Text]" custT="1"/>
      <dgm:spPr/>
      <dgm:t>
        <a:bodyPr/>
        <a:lstStyle/>
        <a:p>
          <a:pPr>
            <a:spcAft>
              <a:spcPts val="3000"/>
            </a:spcAft>
          </a:pPr>
          <a:r>
            <a:rPr lang="en-US" sz="2800" dirty="0"/>
            <a:t>Goal</a:t>
          </a:r>
        </a:p>
      </dgm:t>
    </dgm:pt>
    <dgm:pt modelId="{7FF4385A-5A7F-41CB-BF7D-83F478AA8C3F}" type="parTrans" cxnId="{FE7B6252-9137-48B4-9C11-268A1EDEE080}">
      <dgm:prSet/>
      <dgm:spPr/>
      <dgm:t>
        <a:bodyPr/>
        <a:lstStyle/>
        <a:p>
          <a:endParaRPr lang="en-US"/>
        </a:p>
      </dgm:t>
    </dgm:pt>
    <dgm:pt modelId="{6418CA2E-A22E-47E9-9407-4A06D8A16E61}" type="sibTrans" cxnId="{FE7B6252-9137-48B4-9C11-268A1EDEE080}">
      <dgm:prSet/>
      <dgm:spPr/>
      <dgm:t>
        <a:bodyPr/>
        <a:lstStyle/>
        <a:p>
          <a:endParaRPr lang="en-US"/>
        </a:p>
      </dgm:t>
    </dgm:pt>
    <dgm:pt modelId="{7AB4B62E-840C-4AB4-A785-DBC274314587}">
      <dgm:prSet phldrT="[Text]" custT="1"/>
      <dgm:spPr/>
      <dgm:t>
        <a:bodyPr/>
        <a:lstStyle/>
        <a:p>
          <a:pPr>
            <a:spcAft>
              <a:spcPct val="15000"/>
            </a:spcAft>
          </a:pPr>
          <a:r>
            <a:rPr lang="en-US" sz="2800" dirty="0"/>
            <a:t>Requirements</a:t>
          </a:r>
        </a:p>
      </dgm:t>
    </dgm:pt>
    <dgm:pt modelId="{90E07149-9E26-45FA-A076-0383DCE2DCA4}" type="parTrans" cxnId="{178D43A8-FE86-43D4-8D3E-7DB8C5AD21EE}">
      <dgm:prSet/>
      <dgm:spPr/>
      <dgm:t>
        <a:bodyPr/>
        <a:lstStyle/>
        <a:p>
          <a:endParaRPr lang="en-US"/>
        </a:p>
      </dgm:t>
    </dgm:pt>
    <dgm:pt modelId="{96C47EB6-3B7A-403A-B4E7-195C08929CC7}" type="sibTrans" cxnId="{178D43A8-FE86-43D4-8D3E-7DB8C5AD21EE}">
      <dgm:prSet/>
      <dgm:spPr/>
      <dgm:t>
        <a:bodyPr/>
        <a:lstStyle/>
        <a:p>
          <a:endParaRPr lang="en-US"/>
        </a:p>
      </dgm:t>
    </dgm:pt>
    <dgm:pt modelId="{DA2358C3-CA42-4C47-A475-41D5E5C424B2}">
      <dgm:prSet phldrT="[Text]" custT="1"/>
      <dgm:spPr/>
      <dgm:t>
        <a:bodyPr/>
        <a:lstStyle/>
        <a:p>
          <a:pPr>
            <a:spcAft>
              <a:spcPts val="3000"/>
            </a:spcAft>
          </a:pPr>
          <a:r>
            <a:rPr lang="en-US" sz="2800" dirty="0"/>
            <a:t>Standards of EIP Contracts</a:t>
          </a:r>
        </a:p>
      </dgm:t>
    </dgm:pt>
    <dgm:pt modelId="{A8375D5A-CB55-41C9-9047-45FE6100837D}" type="parTrans" cxnId="{F20BF663-2E56-4076-9213-EF0006F3F30B}">
      <dgm:prSet/>
      <dgm:spPr/>
    </dgm:pt>
    <dgm:pt modelId="{D6C99C9D-BA23-4950-9692-04F252582F45}" type="sibTrans" cxnId="{F20BF663-2E56-4076-9213-EF0006F3F30B}">
      <dgm:prSet/>
      <dgm:spPr/>
    </dgm:pt>
    <dgm:pt modelId="{BABEF75B-08E9-4983-BDD0-7F5A3DCECEFD}">
      <dgm:prSet phldrT="[Text]" custT="1"/>
      <dgm:spPr/>
      <dgm:t>
        <a:bodyPr/>
        <a:lstStyle/>
        <a:p>
          <a:pPr>
            <a:spcAft>
              <a:spcPts val="3000"/>
            </a:spcAft>
          </a:pPr>
          <a:r>
            <a:rPr lang="en-US" sz="2800" dirty="0"/>
            <a:t>EIP Training Hours</a:t>
          </a:r>
        </a:p>
      </dgm:t>
    </dgm:pt>
    <dgm:pt modelId="{5C6E0B35-94B4-4B7A-A7D9-D27A33BFB297}" type="parTrans" cxnId="{986312B4-A02F-40D6-BEAA-7DDB982A60A3}">
      <dgm:prSet/>
      <dgm:spPr/>
    </dgm:pt>
    <dgm:pt modelId="{F2943414-A8DC-48EC-B62A-D9920700FC2B}" type="sibTrans" cxnId="{986312B4-A02F-40D6-BEAA-7DDB982A60A3}">
      <dgm:prSet/>
      <dgm:spPr/>
    </dgm:pt>
    <dgm:pt modelId="{46F98B35-A5CC-4972-90E5-2843C0730746}">
      <dgm:prSet phldrT="[Text]" custT="1"/>
      <dgm:spPr/>
      <dgm:t>
        <a:bodyPr/>
        <a:lstStyle/>
        <a:p>
          <a:pPr>
            <a:spcAft>
              <a:spcPts val="3000"/>
            </a:spcAft>
          </a:pPr>
          <a:r>
            <a:rPr lang="en-US" sz="2800" dirty="0"/>
            <a:t>Who can be an EIP Employer</a:t>
          </a:r>
        </a:p>
      </dgm:t>
    </dgm:pt>
    <dgm:pt modelId="{980B8F80-9A9B-4F22-87AC-BC7E744B3AFE}" type="parTrans" cxnId="{49FAC051-84D1-4488-B352-E3CD35EFE5B5}">
      <dgm:prSet/>
      <dgm:spPr/>
    </dgm:pt>
    <dgm:pt modelId="{B67564EE-CCBC-4E85-93E9-7F1E844BCE82}" type="sibTrans" cxnId="{49FAC051-84D1-4488-B352-E3CD35EFE5B5}">
      <dgm:prSet/>
      <dgm:spPr/>
    </dgm:pt>
    <dgm:pt modelId="{603130FF-6106-4C33-8F19-E640DB3761D6}" type="pres">
      <dgm:prSet presAssocID="{686964A2-D78E-4FEC-920C-33FAF98AC9EC}" presName="Name0" presStyleCnt="0">
        <dgm:presLayoutVars>
          <dgm:dir/>
          <dgm:animLvl val="lvl"/>
          <dgm:resizeHandles val="exact"/>
        </dgm:presLayoutVars>
      </dgm:prSet>
      <dgm:spPr/>
    </dgm:pt>
    <dgm:pt modelId="{5AE52427-53B1-42BB-BC83-B53D5E781654}" type="pres">
      <dgm:prSet presAssocID="{3915CF00-49F7-4FD9-AC51-CBC2F8E5F751}" presName="linNode" presStyleCnt="0"/>
      <dgm:spPr/>
    </dgm:pt>
    <dgm:pt modelId="{59A371C1-D4ED-428E-808F-029AE6F95707}" type="pres">
      <dgm:prSet presAssocID="{3915CF00-49F7-4FD9-AC51-CBC2F8E5F751}" presName="parentText" presStyleLbl="node1" presStyleIdx="0" presStyleCnt="1" custScaleX="134193" custScaleY="1383784" custLinFactY="-300000" custLinFactNeighborX="-23486" custLinFactNeighborY="-305203">
        <dgm:presLayoutVars>
          <dgm:chMax val="1"/>
          <dgm:bulletEnabled val="1"/>
        </dgm:presLayoutVars>
      </dgm:prSet>
      <dgm:spPr/>
    </dgm:pt>
    <dgm:pt modelId="{54550A83-8263-415C-971F-D6082DEB3593}" type="pres">
      <dgm:prSet presAssocID="{3915CF00-49F7-4FD9-AC51-CBC2F8E5F751}" presName="descendantText" presStyleLbl="alignAccFollowNode1" presStyleIdx="0" presStyleCnt="1" custScaleX="110769" custScaleY="1729264" custLinFactNeighborX="-105" custLinFactNeighborY="57428">
        <dgm:presLayoutVars>
          <dgm:bulletEnabled val="1"/>
        </dgm:presLayoutVars>
      </dgm:prSet>
      <dgm:spPr/>
    </dgm:pt>
  </dgm:ptLst>
  <dgm:cxnLst>
    <dgm:cxn modelId="{0C4D750C-5418-4024-A644-B447E2A0DEFE}" type="presOf" srcId="{686964A2-D78E-4FEC-920C-33FAF98AC9EC}" destId="{603130FF-6106-4C33-8F19-E640DB3761D6}" srcOrd="0" destOrd="0" presId="urn:microsoft.com/office/officeart/2005/8/layout/vList5"/>
    <dgm:cxn modelId="{B81F1D29-28DA-45D7-9538-442F07648C87}" srcId="{686964A2-D78E-4FEC-920C-33FAF98AC9EC}" destId="{3915CF00-49F7-4FD9-AC51-CBC2F8E5F751}" srcOrd="0" destOrd="0" parTransId="{5CC5381C-3DA5-4095-AAA0-35CE50EABD5C}" sibTransId="{FF67042F-2E2B-4C47-A086-B46356ABA0C1}"/>
    <dgm:cxn modelId="{E1E46D36-3AA2-4895-BF6E-0F929C93E9C8}" type="presOf" srcId="{BABEF75B-08E9-4983-BDD0-7F5A3DCECEFD}" destId="{54550A83-8263-415C-971F-D6082DEB3593}" srcOrd="0" destOrd="2" presId="urn:microsoft.com/office/officeart/2005/8/layout/vList5"/>
    <dgm:cxn modelId="{D5D81E43-B391-428F-B51B-E0F0601CDB22}" type="presOf" srcId="{5883B0E9-7A8F-4AD2-9DEF-65B55B9FDDC8}" destId="{54550A83-8263-415C-971F-D6082DEB3593}" srcOrd="0" destOrd="0" presId="urn:microsoft.com/office/officeart/2005/8/layout/vList5"/>
    <dgm:cxn modelId="{F20BF663-2E56-4076-9213-EF0006F3F30B}" srcId="{3915CF00-49F7-4FD9-AC51-CBC2F8E5F751}" destId="{DA2358C3-CA42-4C47-A475-41D5E5C424B2}" srcOrd="1" destOrd="0" parTransId="{A8375D5A-CB55-41C9-9047-45FE6100837D}" sibTransId="{D6C99C9D-BA23-4950-9692-04F252582F45}"/>
    <dgm:cxn modelId="{9E96A44D-F602-4178-8890-E7F71CA32554}" type="presOf" srcId="{7AB4B62E-840C-4AB4-A785-DBC274314587}" destId="{54550A83-8263-415C-971F-D6082DEB3593}" srcOrd="0" destOrd="4" presId="urn:microsoft.com/office/officeart/2005/8/layout/vList5"/>
    <dgm:cxn modelId="{49FAC051-84D1-4488-B352-E3CD35EFE5B5}" srcId="{3915CF00-49F7-4FD9-AC51-CBC2F8E5F751}" destId="{46F98B35-A5CC-4972-90E5-2843C0730746}" srcOrd="3" destOrd="0" parTransId="{980B8F80-9A9B-4F22-87AC-BC7E744B3AFE}" sibTransId="{B67564EE-CCBC-4E85-93E9-7F1E844BCE82}"/>
    <dgm:cxn modelId="{FE7B6252-9137-48B4-9C11-268A1EDEE080}" srcId="{3915CF00-49F7-4FD9-AC51-CBC2F8E5F751}" destId="{5883B0E9-7A8F-4AD2-9DEF-65B55B9FDDC8}" srcOrd="0" destOrd="0" parTransId="{7FF4385A-5A7F-41CB-BF7D-83F478AA8C3F}" sibTransId="{6418CA2E-A22E-47E9-9407-4A06D8A16E61}"/>
    <dgm:cxn modelId="{A639B892-716E-47E0-8A66-53BCD71797DB}" type="presOf" srcId="{3915CF00-49F7-4FD9-AC51-CBC2F8E5F751}" destId="{59A371C1-D4ED-428E-808F-029AE6F95707}" srcOrd="0" destOrd="0" presId="urn:microsoft.com/office/officeart/2005/8/layout/vList5"/>
    <dgm:cxn modelId="{178D43A8-FE86-43D4-8D3E-7DB8C5AD21EE}" srcId="{3915CF00-49F7-4FD9-AC51-CBC2F8E5F751}" destId="{7AB4B62E-840C-4AB4-A785-DBC274314587}" srcOrd="4" destOrd="0" parTransId="{90E07149-9E26-45FA-A076-0383DCE2DCA4}" sibTransId="{96C47EB6-3B7A-403A-B4E7-195C08929CC7}"/>
    <dgm:cxn modelId="{986312B4-A02F-40D6-BEAA-7DDB982A60A3}" srcId="{3915CF00-49F7-4FD9-AC51-CBC2F8E5F751}" destId="{BABEF75B-08E9-4983-BDD0-7F5A3DCECEFD}" srcOrd="2" destOrd="0" parTransId="{5C6E0B35-94B4-4B7A-A7D9-D27A33BFB297}" sibTransId="{F2943414-A8DC-48EC-B62A-D9920700FC2B}"/>
    <dgm:cxn modelId="{521A0CC3-59D9-4B45-8986-AFDF222F0CE9}" type="presOf" srcId="{46F98B35-A5CC-4972-90E5-2843C0730746}" destId="{54550A83-8263-415C-971F-D6082DEB3593}" srcOrd="0" destOrd="3" presId="urn:microsoft.com/office/officeart/2005/8/layout/vList5"/>
    <dgm:cxn modelId="{912B89CE-B968-4EF1-9B9D-614C2F1BDCC6}" type="presOf" srcId="{DA2358C3-CA42-4C47-A475-41D5E5C424B2}" destId="{54550A83-8263-415C-971F-D6082DEB3593}" srcOrd="0" destOrd="1" presId="urn:microsoft.com/office/officeart/2005/8/layout/vList5"/>
    <dgm:cxn modelId="{9734AE9D-FA89-42D5-9ACE-535911435631}" type="presParOf" srcId="{603130FF-6106-4C33-8F19-E640DB3761D6}" destId="{5AE52427-53B1-42BB-BC83-B53D5E781654}" srcOrd="0" destOrd="0" presId="urn:microsoft.com/office/officeart/2005/8/layout/vList5"/>
    <dgm:cxn modelId="{55B76B62-C433-40E5-8FE8-B5C3D08EF653}" type="presParOf" srcId="{5AE52427-53B1-42BB-BC83-B53D5E781654}" destId="{59A371C1-D4ED-428E-808F-029AE6F95707}" srcOrd="0" destOrd="0" presId="urn:microsoft.com/office/officeart/2005/8/layout/vList5"/>
    <dgm:cxn modelId="{97AF0E76-7C83-45F3-9808-5656AD3BA02A}" type="presParOf" srcId="{5AE52427-53B1-42BB-BC83-B53D5E781654}" destId="{54550A83-8263-415C-971F-D6082DEB3593}" srcOrd="1" destOrd="0" presId="urn:microsoft.com/office/officeart/2005/8/layout/vList5"/>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86964A2-D78E-4FEC-920C-33FAF98AC9E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915CF00-49F7-4FD9-AC51-CBC2F8E5F751}">
      <dgm:prSet phldrT="[Text]" custT="1"/>
      <dgm:spPr/>
      <dgm:t>
        <a:bodyPr/>
        <a:lstStyle/>
        <a:p>
          <a:r>
            <a:rPr lang="en-US" sz="4400" dirty="0"/>
            <a:t>Employer Subsidy Program</a:t>
          </a:r>
        </a:p>
        <a:p>
          <a:r>
            <a:rPr lang="en-US" sz="4400" dirty="0"/>
            <a:t>(ESP)</a:t>
          </a:r>
        </a:p>
      </dgm:t>
    </dgm:pt>
    <dgm:pt modelId="{5CC5381C-3DA5-4095-AAA0-35CE50EABD5C}" type="parTrans" cxnId="{B81F1D29-28DA-45D7-9538-442F07648C87}">
      <dgm:prSet/>
      <dgm:spPr/>
      <dgm:t>
        <a:bodyPr/>
        <a:lstStyle/>
        <a:p>
          <a:endParaRPr lang="en-US"/>
        </a:p>
      </dgm:t>
    </dgm:pt>
    <dgm:pt modelId="{FF67042F-2E2B-4C47-A086-B46356ABA0C1}" type="sibTrans" cxnId="{B81F1D29-28DA-45D7-9538-442F07648C87}">
      <dgm:prSet/>
      <dgm:spPr/>
      <dgm:t>
        <a:bodyPr/>
        <a:lstStyle/>
        <a:p>
          <a:endParaRPr lang="en-US"/>
        </a:p>
      </dgm:t>
    </dgm:pt>
    <dgm:pt modelId="{5883B0E9-7A8F-4AD2-9DEF-65B55B9FDDC8}">
      <dgm:prSet phldrT="[Text]" custT="1"/>
      <dgm:spPr/>
      <dgm:t>
        <a:bodyPr/>
        <a:lstStyle/>
        <a:p>
          <a:pPr>
            <a:spcAft>
              <a:spcPts val="3000"/>
            </a:spcAft>
          </a:pPr>
          <a:r>
            <a:rPr lang="en-US" sz="2800" dirty="0"/>
            <a:t>Overview</a:t>
          </a:r>
        </a:p>
      </dgm:t>
    </dgm:pt>
    <dgm:pt modelId="{7FF4385A-5A7F-41CB-BF7D-83F478AA8C3F}" type="parTrans" cxnId="{FE7B6252-9137-48B4-9C11-268A1EDEE080}">
      <dgm:prSet/>
      <dgm:spPr/>
      <dgm:t>
        <a:bodyPr/>
        <a:lstStyle/>
        <a:p>
          <a:endParaRPr lang="en-US"/>
        </a:p>
      </dgm:t>
    </dgm:pt>
    <dgm:pt modelId="{6418CA2E-A22E-47E9-9407-4A06D8A16E61}" type="sibTrans" cxnId="{FE7B6252-9137-48B4-9C11-268A1EDEE080}">
      <dgm:prSet/>
      <dgm:spPr/>
      <dgm:t>
        <a:bodyPr/>
        <a:lstStyle/>
        <a:p>
          <a:endParaRPr lang="en-US"/>
        </a:p>
      </dgm:t>
    </dgm:pt>
    <dgm:pt modelId="{7AB4B62E-840C-4AB4-A785-DBC274314587}">
      <dgm:prSet phldrT="[Text]" custT="1"/>
      <dgm:spPr/>
      <dgm:t>
        <a:bodyPr/>
        <a:lstStyle/>
        <a:p>
          <a:pPr>
            <a:spcAft>
              <a:spcPct val="15000"/>
            </a:spcAft>
          </a:pPr>
          <a:r>
            <a:rPr lang="en-US" sz="2800" dirty="0"/>
            <a:t>Standards of ESP Contracts</a:t>
          </a:r>
        </a:p>
      </dgm:t>
    </dgm:pt>
    <dgm:pt modelId="{90E07149-9E26-45FA-A076-0383DCE2DCA4}" type="parTrans" cxnId="{178D43A8-FE86-43D4-8D3E-7DB8C5AD21EE}">
      <dgm:prSet/>
      <dgm:spPr/>
      <dgm:t>
        <a:bodyPr/>
        <a:lstStyle/>
        <a:p>
          <a:endParaRPr lang="en-US"/>
        </a:p>
      </dgm:t>
    </dgm:pt>
    <dgm:pt modelId="{96C47EB6-3B7A-403A-B4E7-195C08929CC7}" type="sibTrans" cxnId="{178D43A8-FE86-43D4-8D3E-7DB8C5AD21EE}">
      <dgm:prSet/>
      <dgm:spPr/>
      <dgm:t>
        <a:bodyPr/>
        <a:lstStyle/>
        <a:p>
          <a:endParaRPr lang="en-US"/>
        </a:p>
      </dgm:t>
    </dgm:pt>
    <dgm:pt modelId="{A4967B2E-E116-45B7-A004-376CB185091D}">
      <dgm:prSet phldrT="[Text]" custT="1"/>
      <dgm:spPr/>
      <dgm:t>
        <a:bodyPr/>
        <a:lstStyle/>
        <a:p>
          <a:pPr>
            <a:spcAft>
              <a:spcPct val="15000"/>
            </a:spcAft>
          </a:pPr>
          <a:r>
            <a:rPr lang="en-US" sz="2800" dirty="0"/>
            <a:t>Who can be an ESP Employer</a:t>
          </a:r>
        </a:p>
      </dgm:t>
    </dgm:pt>
    <dgm:pt modelId="{FABEA768-9178-4E31-82B9-67F2A355E476}" type="parTrans" cxnId="{8B56B213-C61D-4101-9055-FCBE5591B770}">
      <dgm:prSet/>
      <dgm:spPr/>
      <dgm:t>
        <a:bodyPr/>
        <a:lstStyle/>
        <a:p>
          <a:endParaRPr lang="en-US"/>
        </a:p>
      </dgm:t>
    </dgm:pt>
    <dgm:pt modelId="{6CB83A68-BDC6-422A-873E-DC4DDBE47E06}" type="sibTrans" cxnId="{8B56B213-C61D-4101-9055-FCBE5591B770}">
      <dgm:prSet/>
      <dgm:spPr/>
      <dgm:t>
        <a:bodyPr/>
        <a:lstStyle/>
        <a:p>
          <a:endParaRPr lang="en-US"/>
        </a:p>
      </dgm:t>
    </dgm:pt>
    <dgm:pt modelId="{E6DFFFF7-CE53-49E1-B93B-833AFFAE0BA9}">
      <dgm:prSet phldrT="[Text]" custT="1"/>
      <dgm:spPr/>
      <dgm:t>
        <a:bodyPr/>
        <a:lstStyle/>
        <a:p>
          <a:pPr>
            <a:spcAft>
              <a:spcPct val="15000"/>
            </a:spcAft>
          </a:pPr>
          <a:endParaRPr lang="en-US" sz="2800" dirty="0"/>
        </a:p>
      </dgm:t>
    </dgm:pt>
    <dgm:pt modelId="{F17C8F67-5AF3-45C7-917D-12D7EFEAFC8F}" type="parTrans" cxnId="{9FFD9BB6-B8DE-48D8-A0AC-02CE752CFDF8}">
      <dgm:prSet/>
      <dgm:spPr/>
      <dgm:t>
        <a:bodyPr/>
        <a:lstStyle/>
        <a:p>
          <a:endParaRPr lang="en-US"/>
        </a:p>
      </dgm:t>
    </dgm:pt>
    <dgm:pt modelId="{39CC8676-8104-4378-AFFB-16A765B90262}" type="sibTrans" cxnId="{9FFD9BB6-B8DE-48D8-A0AC-02CE752CFDF8}">
      <dgm:prSet/>
      <dgm:spPr/>
      <dgm:t>
        <a:bodyPr/>
        <a:lstStyle/>
        <a:p>
          <a:endParaRPr lang="en-US"/>
        </a:p>
      </dgm:t>
    </dgm:pt>
    <dgm:pt modelId="{F2783851-65B0-4EFD-B255-8BB09C766776}">
      <dgm:prSet phldrT="[Text]" custT="1"/>
      <dgm:spPr/>
      <dgm:t>
        <a:bodyPr/>
        <a:lstStyle/>
        <a:p>
          <a:pPr>
            <a:spcAft>
              <a:spcPct val="15000"/>
            </a:spcAft>
          </a:pPr>
          <a:r>
            <a:rPr lang="en-US" sz="2800" dirty="0"/>
            <a:t>Requirements</a:t>
          </a:r>
        </a:p>
      </dgm:t>
    </dgm:pt>
    <dgm:pt modelId="{B09EC24D-FEAB-4392-ADE0-E473CEC58AEF}" type="parTrans" cxnId="{8904671F-4572-45E9-9B6F-78F3A0135967}">
      <dgm:prSet/>
      <dgm:spPr/>
      <dgm:t>
        <a:bodyPr/>
        <a:lstStyle/>
        <a:p>
          <a:endParaRPr lang="en-US"/>
        </a:p>
      </dgm:t>
    </dgm:pt>
    <dgm:pt modelId="{ED79703F-DA1D-4C83-8A81-93B92AC4E7A6}" type="sibTrans" cxnId="{8904671F-4572-45E9-9B6F-78F3A0135967}">
      <dgm:prSet/>
      <dgm:spPr/>
      <dgm:t>
        <a:bodyPr/>
        <a:lstStyle/>
        <a:p>
          <a:endParaRPr lang="en-US"/>
        </a:p>
      </dgm:t>
    </dgm:pt>
    <dgm:pt modelId="{FFE63539-0274-4EE5-827D-EABC041DD7A4}">
      <dgm:prSet phldrT="[Text]" custT="1"/>
      <dgm:spPr/>
      <dgm:t>
        <a:bodyPr/>
        <a:lstStyle/>
        <a:p>
          <a:pPr>
            <a:spcAft>
              <a:spcPct val="15000"/>
            </a:spcAft>
          </a:pPr>
          <a:endParaRPr lang="en-US" sz="2800" dirty="0"/>
        </a:p>
      </dgm:t>
    </dgm:pt>
    <dgm:pt modelId="{88C855C9-4C03-45ED-8648-5D29783BB7D0}" type="parTrans" cxnId="{67EE9901-E7C6-481B-9792-1BA327DCCA75}">
      <dgm:prSet/>
      <dgm:spPr/>
      <dgm:t>
        <a:bodyPr/>
        <a:lstStyle/>
        <a:p>
          <a:endParaRPr lang="en-US"/>
        </a:p>
      </dgm:t>
    </dgm:pt>
    <dgm:pt modelId="{30434028-AF07-43E6-924A-1A47DE8096DA}" type="sibTrans" cxnId="{67EE9901-E7C6-481B-9792-1BA327DCCA75}">
      <dgm:prSet/>
      <dgm:spPr/>
      <dgm:t>
        <a:bodyPr/>
        <a:lstStyle/>
        <a:p>
          <a:endParaRPr lang="en-US"/>
        </a:p>
      </dgm:t>
    </dgm:pt>
    <dgm:pt modelId="{603130FF-6106-4C33-8F19-E640DB3761D6}" type="pres">
      <dgm:prSet presAssocID="{686964A2-D78E-4FEC-920C-33FAF98AC9EC}" presName="Name0" presStyleCnt="0">
        <dgm:presLayoutVars>
          <dgm:dir/>
          <dgm:animLvl val="lvl"/>
          <dgm:resizeHandles val="exact"/>
        </dgm:presLayoutVars>
      </dgm:prSet>
      <dgm:spPr/>
    </dgm:pt>
    <dgm:pt modelId="{5AE52427-53B1-42BB-BC83-B53D5E781654}" type="pres">
      <dgm:prSet presAssocID="{3915CF00-49F7-4FD9-AC51-CBC2F8E5F751}" presName="linNode" presStyleCnt="0"/>
      <dgm:spPr/>
    </dgm:pt>
    <dgm:pt modelId="{59A371C1-D4ED-428E-808F-029AE6F95707}" type="pres">
      <dgm:prSet presAssocID="{3915CF00-49F7-4FD9-AC51-CBC2F8E5F751}" presName="parentText" presStyleLbl="node1" presStyleIdx="0" presStyleCnt="1" custScaleX="139259" custScaleY="1383784" custLinFactY="-300000" custLinFactNeighborX="-23486" custLinFactNeighborY="-305203">
        <dgm:presLayoutVars>
          <dgm:chMax val="1"/>
          <dgm:bulletEnabled val="1"/>
        </dgm:presLayoutVars>
      </dgm:prSet>
      <dgm:spPr/>
    </dgm:pt>
    <dgm:pt modelId="{54550A83-8263-415C-971F-D6082DEB3593}" type="pres">
      <dgm:prSet presAssocID="{3915CF00-49F7-4FD9-AC51-CBC2F8E5F751}" presName="descendantText" presStyleLbl="alignAccFollowNode1" presStyleIdx="0" presStyleCnt="1" custScaleX="110769" custScaleY="1729264" custLinFactNeighborX="-1002" custLinFactNeighborY="1696">
        <dgm:presLayoutVars>
          <dgm:bulletEnabled val="1"/>
        </dgm:presLayoutVars>
      </dgm:prSet>
      <dgm:spPr/>
    </dgm:pt>
  </dgm:ptLst>
  <dgm:cxnLst>
    <dgm:cxn modelId="{67EE9901-E7C6-481B-9792-1BA327DCCA75}" srcId="{3915CF00-49F7-4FD9-AC51-CBC2F8E5F751}" destId="{FFE63539-0274-4EE5-827D-EABC041DD7A4}" srcOrd="4" destOrd="0" parTransId="{88C855C9-4C03-45ED-8648-5D29783BB7D0}" sibTransId="{30434028-AF07-43E6-924A-1A47DE8096DA}"/>
    <dgm:cxn modelId="{8B56B213-C61D-4101-9055-FCBE5591B770}" srcId="{3915CF00-49F7-4FD9-AC51-CBC2F8E5F751}" destId="{A4967B2E-E116-45B7-A004-376CB185091D}" srcOrd="3" destOrd="0" parTransId="{FABEA768-9178-4E31-82B9-67F2A355E476}" sibTransId="{6CB83A68-BDC6-422A-873E-DC4DDBE47E06}"/>
    <dgm:cxn modelId="{8904671F-4572-45E9-9B6F-78F3A0135967}" srcId="{3915CF00-49F7-4FD9-AC51-CBC2F8E5F751}" destId="{F2783851-65B0-4EFD-B255-8BB09C766776}" srcOrd="5" destOrd="0" parTransId="{B09EC24D-FEAB-4392-ADE0-E473CEC58AEF}" sibTransId="{ED79703F-DA1D-4C83-8A81-93B92AC4E7A6}"/>
    <dgm:cxn modelId="{B81F1D29-28DA-45D7-9538-442F07648C87}" srcId="{686964A2-D78E-4FEC-920C-33FAF98AC9EC}" destId="{3915CF00-49F7-4FD9-AC51-CBC2F8E5F751}" srcOrd="0" destOrd="0" parTransId="{5CC5381C-3DA5-4095-AAA0-35CE50EABD5C}" sibTransId="{FF67042F-2E2B-4C47-A086-B46356ABA0C1}"/>
    <dgm:cxn modelId="{C11E2E29-B2A1-48DC-988F-AFE83D4E1A21}" type="presOf" srcId="{7AB4B62E-840C-4AB4-A785-DBC274314587}" destId="{54550A83-8263-415C-971F-D6082DEB3593}" srcOrd="0" destOrd="1" presId="urn:microsoft.com/office/officeart/2005/8/layout/vList5"/>
    <dgm:cxn modelId="{59DB2A3C-6F99-48A3-8D3F-3457042D1AE5}" type="presOf" srcId="{5883B0E9-7A8F-4AD2-9DEF-65B55B9FDDC8}" destId="{54550A83-8263-415C-971F-D6082DEB3593}" srcOrd="0" destOrd="0" presId="urn:microsoft.com/office/officeart/2005/8/layout/vList5"/>
    <dgm:cxn modelId="{EA574E5D-0A7D-4D67-81F0-91309D3A6337}" type="presOf" srcId="{E6DFFFF7-CE53-49E1-B93B-833AFFAE0BA9}" destId="{54550A83-8263-415C-971F-D6082DEB3593}" srcOrd="0" destOrd="2" presId="urn:microsoft.com/office/officeart/2005/8/layout/vList5"/>
    <dgm:cxn modelId="{FE7B6252-9137-48B4-9C11-268A1EDEE080}" srcId="{3915CF00-49F7-4FD9-AC51-CBC2F8E5F751}" destId="{5883B0E9-7A8F-4AD2-9DEF-65B55B9FDDC8}" srcOrd="0" destOrd="0" parTransId="{7FF4385A-5A7F-41CB-BF7D-83F478AA8C3F}" sibTransId="{6418CA2E-A22E-47E9-9407-4A06D8A16E61}"/>
    <dgm:cxn modelId="{F02E5555-518C-4EC5-AD46-B5DE0783E2FB}" type="presOf" srcId="{FFE63539-0274-4EE5-827D-EABC041DD7A4}" destId="{54550A83-8263-415C-971F-D6082DEB3593}" srcOrd="0" destOrd="4" presId="urn:microsoft.com/office/officeart/2005/8/layout/vList5"/>
    <dgm:cxn modelId="{4888FE7F-2757-4B8D-8354-702852B2BF4B}" type="presOf" srcId="{3915CF00-49F7-4FD9-AC51-CBC2F8E5F751}" destId="{59A371C1-D4ED-428E-808F-029AE6F95707}" srcOrd="0" destOrd="0" presId="urn:microsoft.com/office/officeart/2005/8/layout/vList5"/>
    <dgm:cxn modelId="{24025997-4B46-4151-890C-791582591D90}" type="presOf" srcId="{A4967B2E-E116-45B7-A004-376CB185091D}" destId="{54550A83-8263-415C-971F-D6082DEB3593}" srcOrd="0" destOrd="3" presId="urn:microsoft.com/office/officeart/2005/8/layout/vList5"/>
    <dgm:cxn modelId="{178D43A8-FE86-43D4-8D3E-7DB8C5AD21EE}" srcId="{3915CF00-49F7-4FD9-AC51-CBC2F8E5F751}" destId="{7AB4B62E-840C-4AB4-A785-DBC274314587}" srcOrd="1" destOrd="0" parTransId="{90E07149-9E26-45FA-A076-0383DCE2DCA4}" sibTransId="{96C47EB6-3B7A-403A-B4E7-195C08929CC7}"/>
    <dgm:cxn modelId="{9FFD9BB6-B8DE-48D8-A0AC-02CE752CFDF8}" srcId="{3915CF00-49F7-4FD9-AC51-CBC2F8E5F751}" destId="{E6DFFFF7-CE53-49E1-B93B-833AFFAE0BA9}" srcOrd="2" destOrd="0" parTransId="{F17C8F67-5AF3-45C7-917D-12D7EFEAFC8F}" sibTransId="{39CC8676-8104-4378-AFFB-16A765B90262}"/>
    <dgm:cxn modelId="{06138BD0-5685-4385-9C0F-DBDCB4499086}" type="presOf" srcId="{F2783851-65B0-4EFD-B255-8BB09C766776}" destId="{54550A83-8263-415C-971F-D6082DEB3593}" srcOrd="0" destOrd="5" presId="urn:microsoft.com/office/officeart/2005/8/layout/vList5"/>
    <dgm:cxn modelId="{4F266BD8-F66A-4EE7-BC35-E9B7EFD136CA}" type="presOf" srcId="{686964A2-D78E-4FEC-920C-33FAF98AC9EC}" destId="{603130FF-6106-4C33-8F19-E640DB3761D6}" srcOrd="0" destOrd="0" presId="urn:microsoft.com/office/officeart/2005/8/layout/vList5"/>
    <dgm:cxn modelId="{02D462E6-7D37-4811-9757-0912DF2232A8}" type="presParOf" srcId="{603130FF-6106-4C33-8F19-E640DB3761D6}" destId="{5AE52427-53B1-42BB-BC83-B53D5E781654}" srcOrd="0" destOrd="0" presId="urn:microsoft.com/office/officeart/2005/8/layout/vList5"/>
    <dgm:cxn modelId="{8056CC0F-B9B1-4838-BAB5-24D9EFE90428}" type="presParOf" srcId="{5AE52427-53B1-42BB-BC83-B53D5E781654}" destId="{59A371C1-D4ED-428E-808F-029AE6F95707}" srcOrd="0" destOrd="0" presId="urn:microsoft.com/office/officeart/2005/8/layout/vList5"/>
    <dgm:cxn modelId="{7F7366E5-31DA-459E-8A2F-0C66CFC3DED5}" type="presParOf" srcId="{5AE52427-53B1-42BB-BC83-B53D5E781654}" destId="{54550A83-8263-415C-971F-D6082DEB3593}" srcOrd="1" destOrd="0" presId="urn:microsoft.com/office/officeart/2005/8/layout/vList5"/>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163A6A-42F5-4DB7-81E5-EB044B26F830}">
      <dsp:nvSpPr>
        <dsp:cNvPr id="0" name=""/>
        <dsp:cNvSpPr/>
      </dsp:nvSpPr>
      <dsp:spPr>
        <a:xfrm rot="5400000">
          <a:off x="4915511" y="-1683712"/>
          <a:ext cx="502593" cy="4848941"/>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t>Third-Party Partners</a:t>
          </a:r>
        </a:p>
      </dsp:txBody>
      <dsp:txXfrm rot="-5400000">
        <a:off x="2742338" y="513996"/>
        <a:ext cx="4824406" cy="453523"/>
      </dsp:txXfrm>
    </dsp:sp>
    <dsp:sp modelId="{4683E43F-B783-4AC7-95BD-007B80211150}">
      <dsp:nvSpPr>
        <dsp:cNvPr id="0" name=""/>
        <dsp:cNvSpPr/>
      </dsp:nvSpPr>
      <dsp:spPr>
        <a:xfrm>
          <a:off x="19611" y="0"/>
          <a:ext cx="2727529" cy="145735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US" sz="4300" kern="1200" dirty="0"/>
            <a:t>SNAP E&amp;T</a:t>
          </a:r>
        </a:p>
      </dsp:txBody>
      <dsp:txXfrm>
        <a:off x="90753" y="71142"/>
        <a:ext cx="2585245" cy="1315071"/>
      </dsp:txXfrm>
    </dsp:sp>
    <dsp:sp modelId="{A2BAF5D0-C9D8-4F63-85FB-CD90D5BED307}">
      <dsp:nvSpPr>
        <dsp:cNvPr id="0" name=""/>
        <dsp:cNvSpPr/>
      </dsp:nvSpPr>
      <dsp:spPr>
        <a:xfrm>
          <a:off x="3706" y="1531036"/>
          <a:ext cx="2732864" cy="1424617"/>
        </a:xfrm>
        <a:prstGeom prst="round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endParaRPr lang="en-US" sz="4300" kern="1200" dirty="0"/>
        </a:p>
      </dsp:txBody>
      <dsp:txXfrm>
        <a:off x="73250" y="1600580"/>
        <a:ext cx="2593776" cy="1285529"/>
      </dsp:txXfrm>
    </dsp:sp>
    <dsp:sp modelId="{54550A83-8263-415C-971F-D6082DEB3593}">
      <dsp:nvSpPr>
        <dsp:cNvPr id="0" name=""/>
        <dsp:cNvSpPr/>
      </dsp:nvSpPr>
      <dsp:spPr>
        <a:xfrm rot="5400000">
          <a:off x="4569164" y="1404358"/>
          <a:ext cx="1139693" cy="4853681"/>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ts val="3000"/>
            </a:spcAft>
            <a:buChar char="•"/>
          </a:pPr>
          <a:r>
            <a:rPr lang="en-US" sz="2000" kern="1200" dirty="0"/>
            <a:t>Employer Incentive Program</a:t>
          </a:r>
        </a:p>
        <a:p>
          <a:pPr marL="228600" lvl="1" indent="-228600" algn="l" defTabSz="889000">
            <a:lnSpc>
              <a:spcPct val="90000"/>
            </a:lnSpc>
            <a:spcBef>
              <a:spcPct val="0"/>
            </a:spcBef>
            <a:spcAft>
              <a:spcPct val="15000"/>
            </a:spcAft>
            <a:buChar char="•"/>
          </a:pPr>
          <a:r>
            <a:rPr lang="en-US" sz="2000" kern="1200" dirty="0"/>
            <a:t>Employment Subsidy Program</a:t>
          </a:r>
        </a:p>
      </dsp:txBody>
      <dsp:txXfrm rot="-5400000">
        <a:off x="2712171" y="3316987"/>
        <a:ext cx="4798046" cy="1028423"/>
      </dsp:txXfrm>
    </dsp:sp>
    <dsp:sp modelId="{59A371C1-D4ED-428E-808F-029AE6F95707}">
      <dsp:nvSpPr>
        <dsp:cNvPr id="0" name=""/>
        <dsp:cNvSpPr/>
      </dsp:nvSpPr>
      <dsp:spPr>
        <a:xfrm>
          <a:off x="17" y="3029335"/>
          <a:ext cx="2730195" cy="177728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US" sz="4300" kern="1200" dirty="0"/>
            <a:t>TANF</a:t>
          </a:r>
        </a:p>
      </dsp:txBody>
      <dsp:txXfrm>
        <a:off x="86777" y="3116095"/>
        <a:ext cx="2556675" cy="16037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550A83-8263-415C-971F-D6082DEB3593}">
      <dsp:nvSpPr>
        <dsp:cNvPr id="0" name=""/>
        <dsp:cNvSpPr/>
      </dsp:nvSpPr>
      <dsp:spPr>
        <a:xfrm rot="5400000">
          <a:off x="3348179" y="98778"/>
          <a:ext cx="4936171" cy="475798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ts val="1800"/>
            </a:spcAft>
            <a:buChar char="•"/>
          </a:pPr>
          <a:r>
            <a:rPr lang="en-US" sz="2800" kern="1200" dirty="0"/>
            <a:t>The Goal</a:t>
          </a:r>
        </a:p>
        <a:p>
          <a:pPr marL="285750" lvl="1" indent="-285750" algn="l" defTabSz="1244600">
            <a:lnSpc>
              <a:spcPct val="90000"/>
            </a:lnSpc>
            <a:spcBef>
              <a:spcPct val="0"/>
            </a:spcBef>
            <a:spcAft>
              <a:spcPts val="1800"/>
            </a:spcAft>
            <a:buChar char="•"/>
          </a:pPr>
          <a:r>
            <a:rPr lang="en-US" sz="2800" kern="1200" dirty="0"/>
            <a:t>Overview</a:t>
          </a:r>
        </a:p>
        <a:p>
          <a:pPr marL="285750" lvl="1" indent="-285750" algn="l" defTabSz="1244600">
            <a:lnSpc>
              <a:spcPct val="90000"/>
            </a:lnSpc>
            <a:spcBef>
              <a:spcPct val="0"/>
            </a:spcBef>
            <a:spcAft>
              <a:spcPts val="1800"/>
            </a:spcAft>
            <a:buChar char="•"/>
          </a:pPr>
          <a:r>
            <a:rPr lang="en-US" sz="2800" kern="1200" dirty="0"/>
            <a:t>Reimbursements</a:t>
          </a:r>
        </a:p>
        <a:p>
          <a:pPr marL="285750" lvl="1" indent="-285750" algn="l" defTabSz="1244600">
            <a:lnSpc>
              <a:spcPct val="90000"/>
            </a:lnSpc>
            <a:spcBef>
              <a:spcPct val="0"/>
            </a:spcBef>
            <a:spcAft>
              <a:spcPts val="1800"/>
            </a:spcAft>
            <a:buChar char="•"/>
          </a:pPr>
          <a:r>
            <a:rPr lang="en-US" sz="2800" kern="1200" dirty="0"/>
            <a:t>Benefits</a:t>
          </a:r>
        </a:p>
        <a:p>
          <a:pPr marL="285750" lvl="1" indent="-285750" algn="l" defTabSz="1244600">
            <a:lnSpc>
              <a:spcPct val="90000"/>
            </a:lnSpc>
            <a:spcBef>
              <a:spcPct val="0"/>
            </a:spcBef>
            <a:spcAft>
              <a:spcPts val="1800"/>
            </a:spcAft>
            <a:buChar char="•"/>
          </a:pPr>
          <a:r>
            <a:rPr lang="en-US" sz="2800" kern="1200" dirty="0"/>
            <a:t>Requirements</a:t>
          </a:r>
        </a:p>
        <a:p>
          <a:pPr marL="285750" lvl="1" indent="-285750" algn="l" defTabSz="1244600">
            <a:lnSpc>
              <a:spcPct val="90000"/>
            </a:lnSpc>
            <a:spcBef>
              <a:spcPct val="0"/>
            </a:spcBef>
            <a:spcAft>
              <a:spcPts val="1800"/>
            </a:spcAft>
            <a:buChar char="•"/>
          </a:pPr>
          <a:r>
            <a:rPr lang="en-US" sz="2800" kern="1200" dirty="0"/>
            <a:t>Who can be a Partner</a:t>
          </a:r>
        </a:p>
        <a:p>
          <a:pPr marL="285750" lvl="1" indent="-285750" algn="l" defTabSz="1244600">
            <a:lnSpc>
              <a:spcPct val="90000"/>
            </a:lnSpc>
            <a:spcBef>
              <a:spcPct val="0"/>
            </a:spcBef>
            <a:spcAft>
              <a:spcPts val="1800"/>
            </a:spcAft>
            <a:buChar char="•"/>
          </a:pPr>
          <a:r>
            <a:rPr lang="en-US" sz="2800" kern="1200" dirty="0"/>
            <a:t>How to Become a Partner</a:t>
          </a:r>
        </a:p>
      </dsp:txBody>
      <dsp:txXfrm rot="-5400000">
        <a:off x="3437275" y="241948"/>
        <a:ext cx="4525715" cy="4471641"/>
      </dsp:txXfrm>
    </dsp:sp>
    <dsp:sp modelId="{59A371C1-D4ED-428E-808F-029AE6F95707}">
      <dsp:nvSpPr>
        <dsp:cNvPr id="0" name=""/>
        <dsp:cNvSpPr/>
      </dsp:nvSpPr>
      <dsp:spPr>
        <a:xfrm>
          <a:off x="0" y="0"/>
          <a:ext cx="3460072" cy="493750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US" sz="3900" kern="1200" dirty="0"/>
            <a:t>Supplemental Nutrition Assistance Program Employment        &amp;            Training</a:t>
          </a:r>
        </a:p>
      </dsp:txBody>
      <dsp:txXfrm>
        <a:off x="168907" y="168907"/>
        <a:ext cx="3122258" cy="45996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7BB0E2-2DE4-40CA-833B-61C378D0E1AE}">
      <dsp:nvSpPr>
        <dsp:cNvPr id="0" name=""/>
        <dsp:cNvSpPr/>
      </dsp:nvSpPr>
      <dsp:spPr>
        <a:xfrm>
          <a:off x="4148" y="3346"/>
          <a:ext cx="3058418" cy="154498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t>E&amp;T  Third-Party Partners</a:t>
          </a:r>
        </a:p>
      </dsp:txBody>
      <dsp:txXfrm>
        <a:off x="79568" y="78766"/>
        <a:ext cx="2907578" cy="1394146"/>
      </dsp:txXfrm>
    </dsp:sp>
    <dsp:sp modelId="{A2BAF5D0-C9D8-4F63-85FB-CD90D5BED307}">
      <dsp:nvSpPr>
        <dsp:cNvPr id="0" name=""/>
        <dsp:cNvSpPr/>
      </dsp:nvSpPr>
      <dsp:spPr>
        <a:xfrm>
          <a:off x="4148" y="1625582"/>
          <a:ext cx="3058418" cy="1544986"/>
        </a:xfrm>
        <a:prstGeom prst="round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79568" y="1701002"/>
        <a:ext cx="2907578" cy="1394146"/>
      </dsp:txXfrm>
    </dsp:sp>
    <dsp:sp modelId="{54550A83-8263-415C-971F-D6082DEB3593}">
      <dsp:nvSpPr>
        <dsp:cNvPr id="0" name=""/>
        <dsp:cNvSpPr/>
      </dsp:nvSpPr>
      <dsp:spPr>
        <a:xfrm rot="5400000">
          <a:off x="4818895" y="-1755167"/>
          <a:ext cx="1921542" cy="543187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ts val="3000"/>
            </a:spcAft>
            <a:buChar char="•"/>
          </a:pPr>
          <a:r>
            <a:rPr lang="en-US" sz="3100" kern="1200" baseline="0" dirty="0">
              <a:solidFill>
                <a:schemeClr val="tx2">
                  <a:lumMod val="75000"/>
                </a:schemeClr>
              </a:solidFill>
            </a:rPr>
            <a:t>Employer Incentive Program</a:t>
          </a:r>
        </a:p>
        <a:p>
          <a:pPr marL="285750" lvl="1" indent="-285750" algn="l" defTabSz="1377950">
            <a:lnSpc>
              <a:spcPct val="90000"/>
            </a:lnSpc>
            <a:spcBef>
              <a:spcPct val="0"/>
            </a:spcBef>
            <a:spcAft>
              <a:spcPct val="15000"/>
            </a:spcAft>
            <a:buChar char="•"/>
          </a:pPr>
          <a:r>
            <a:rPr lang="en-US" sz="3100" kern="1200" baseline="0" dirty="0">
              <a:solidFill>
                <a:schemeClr val="tx2">
                  <a:lumMod val="75000"/>
                </a:schemeClr>
              </a:solidFill>
            </a:rPr>
            <a:t>Employment Subsidy Program</a:t>
          </a:r>
        </a:p>
      </dsp:txBody>
      <dsp:txXfrm rot="-5400000">
        <a:off x="3063727" y="93803"/>
        <a:ext cx="5338076" cy="1733938"/>
      </dsp:txXfrm>
    </dsp:sp>
    <dsp:sp modelId="{59A371C1-D4ED-428E-808F-029AE6F95707}">
      <dsp:nvSpPr>
        <dsp:cNvPr id="0" name=""/>
        <dsp:cNvSpPr/>
      </dsp:nvSpPr>
      <dsp:spPr>
        <a:xfrm>
          <a:off x="28483" y="0"/>
          <a:ext cx="3055431" cy="192744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t>TANF</a:t>
          </a:r>
        </a:p>
      </dsp:txBody>
      <dsp:txXfrm>
        <a:off x="122573" y="94090"/>
        <a:ext cx="2867251" cy="17392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550A83-8263-415C-971F-D6082DEB3593}">
      <dsp:nvSpPr>
        <dsp:cNvPr id="0" name=""/>
        <dsp:cNvSpPr/>
      </dsp:nvSpPr>
      <dsp:spPr>
        <a:xfrm rot="5400000">
          <a:off x="3361842" y="-50726"/>
          <a:ext cx="4728759" cy="4848767"/>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ts val="3000"/>
            </a:spcAft>
            <a:buChar char="•"/>
          </a:pPr>
          <a:r>
            <a:rPr lang="en-US" sz="2800" kern="1200" dirty="0"/>
            <a:t>Goal</a:t>
          </a:r>
        </a:p>
        <a:p>
          <a:pPr marL="285750" lvl="1" indent="-285750" algn="l" defTabSz="1244600">
            <a:lnSpc>
              <a:spcPct val="90000"/>
            </a:lnSpc>
            <a:spcBef>
              <a:spcPct val="0"/>
            </a:spcBef>
            <a:spcAft>
              <a:spcPts val="3000"/>
            </a:spcAft>
            <a:buChar char="•"/>
          </a:pPr>
          <a:r>
            <a:rPr lang="en-US" sz="2800" kern="1200" dirty="0"/>
            <a:t>Standards of EIP Contracts</a:t>
          </a:r>
        </a:p>
        <a:p>
          <a:pPr marL="285750" lvl="1" indent="-285750" algn="l" defTabSz="1244600">
            <a:lnSpc>
              <a:spcPct val="90000"/>
            </a:lnSpc>
            <a:spcBef>
              <a:spcPct val="0"/>
            </a:spcBef>
            <a:spcAft>
              <a:spcPts val="3000"/>
            </a:spcAft>
            <a:buChar char="•"/>
          </a:pPr>
          <a:r>
            <a:rPr lang="en-US" sz="2800" kern="1200" dirty="0"/>
            <a:t>EIP Training Hours</a:t>
          </a:r>
        </a:p>
        <a:p>
          <a:pPr marL="285750" lvl="1" indent="-285750" algn="l" defTabSz="1244600">
            <a:lnSpc>
              <a:spcPct val="90000"/>
            </a:lnSpc>
            <a:spcBef>
              <a:spcPct val="0"/>
            </a:spcBef>
            <a:spcAft>
              <a:spcPts val="3000"/>
            </a:spcAft>
            <a:buChar char="•"/>
          </a:pPr>
          <a:r>
            <a:rPr lang="en-US" sz="2800" kern="1200" dirty="0"/>
            <a:t>Who can be an EIP Employer</a:t>
          </a:r>
        </a:p>
        <a:p>
          <a:pPr marL="285750" lvl="1" indent="-285750" algn="l" defTabSz="1244600">
            <a:lnSpc>
              <a:spcPct val="90000"/>
            </a:lnSpc>
            <a:spcBef>
              <a:spcPct val="0"/>
            </a:spcBef>
            <a:spcAft>
              <a:spcPct val="15000"/>
            </a:spcAft>
            <a:buChar char="•"/>
          </a:pPr>
          <a:r>
            <a:rPr lang="en-US" sz="2800" kern="1200" dirty="0"/>
            <a:t>Requirements</a:t>
          </a:r>
        </a:p>
      </dsp:txBody>
      <dsp:txXfrm rot="-5400000">
        <a:off x="3301839" y="240117"/>
        <a:ext cx="4617928" cy="4267081"/>
      </dsp:txXfrm>
    </dsp:sp>
    <dsp:sp modelId="{59A371C1-D4ED-428E-808F-029AE6F95707}">
      <dsp:nvSpPr>
        <dsp:cNvPr id="0" name=""/>
        <dsp:cNvSpPr/>
      </dsp:nvSpPr>
      <dsp:spPr>
        <a:xfrm>
          <a:off x="0" y="0"/>
          <a:ext cx="3304193" cy="47300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marL="0" lvl="0" indent="0" algn="ctr" defTabSz="2311400">
            <a:lnSpc>
              <a:spcPct val="90000"/>
            </a:lnSpc>
            <a:spcBef>
              <a:spcPct val="0"/>
            </a:spcBef>
            <a:spcAft>
              <a:spcPct val="35000"/>
            </a:spcAft>
            <a:buNone/>
          </a:pPr>
          <a:r>
            <a:rPr lang="en-US" sz="5200" kern="1200" dirty="0"/>
            <a:t>Employer Incentive Program</a:t>
          </a:r>
        </a:p>
        <a:p>
          <a:pPr marL="0" lvl="0" indent="0" algn="ctr" defTabSz="2311400">
            <a:lnSpc>
              <a:spcPct val="90000"/>
            </a:lnSpc>
            <a:spcBef>
              <a:spcPct val="0"/>
            </a:spcBef>
            <a:spcAft>
              <a:spcPct val="35000"/>
            </a:spcAft>
            <a:buNone/>
          </a:pPr>
          <a:r>
            <a:rPr lang="en-US" sz="5200" kern="1200" dirty="0"/>
            <a:t>(EIP)</a:t>
          </a:r>
        </a:p>
      </dsp:txBody>
      <dsp:txXfrm>
        <a:off x="161297" y="161297"/>
        <a:ext cx="2981599" cy="44074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550A83-8263-415C-971F-D6082DEB3593}">
      <dsp:nvSpPr>
        <dsp:cNvPr id="0" name=""/>
        <dsp:cNvSpPr/>
      </dsp:nvSpPr>
      <dsp:spPr>
        <a:xfrm rot="5400000">
          <a:off x="3567164" y="-143623"/>
          <a:ext cx="4557645" cy="486277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ts val="3000"/>
            </a:spcAft>
            <a:buChar char="•"/>
          </a:pPr>
          <a:r>
            <a:rPr lang="en-US" sz="2800" kern="1200" dirty="0"/>
            <a:t>Overview</a:t>
          </a:r>
        </a:p>
        <a:p>
          <a:pPr marL="285750" lvl="1" indent="-285750" algn="l" defTabSz="1244600">
            <a:lnSpc>
              <a:spcPct val="90000"/>
            </a:lnSpc>
            <a:spcBef>
              <a:spcPct val="0"/>
            </a:spcBef>
            <a:spcAft>
              <a:spcPct val="15000"/>
            </a:spcAft>
            <a:buChar char="•"/>
          </a:pPr>
          <a:r>
            <a:rPr lang="en-US" sz="2800" kern="1200" dirty="0"/>
            <a:t>Standards of ESP Contracts</a:t>
          </a:r>
        </a:p>
        <a:p>
          <a:pPr marL="285750" lvl="1" indent="-285750" algn="l" defTabSz="1244600">
            <a:lnSpc>
              <a:spcPct val="90000"/>
            </a:lnSpc>
            <a:spcBef>
              <a:spcPct val="0"/>
            </a:spcBef>
            <a:spcAft>
              <a:spcPct val="15000"/>
            </a:spcAft>
            <a:buChar char="•"/>
          </a:pPr>
          <a:endParaRPr lang="en-US" sz="2800" kern="1200" dirty="0"/>
        </a:p>
        <a:p>
          <a:pPr marL="285750" lvl="1" indent="-285750" algn="l" defTabSz="1244600">
            <a:lnSpc>
              <a:spcPct val="90000"/>
            </a:lnSpc>
            <a:spcBef>
              <a:spcPct val="0"/>
            </a:spcBef>
            <a:spcAft>
              <a:spcPct val="15000"/>
            </a:spcAft>
            <a:buChar char="•"/>
          </a:pPr>
          <a:r>
            <a:rPr lang="en-US" sz="2800" kern="1200" dirty="0"/>
            <a:t>Who can be an ESP Employer</a:t>
          </a:r>
        </a:p>
        <a:p>
          <a:pPr marL="285750" lvl="1" indent="-285750" algn="l" defTabSz="1244600">
            <a:lnSpc>
              <a:spcPct val="90000"/>
            </a:lnSpc>
            <a:spcBef>
              <a:spcPct val="0"/>
            </a:spcBef>
            <a:spcAft>
              <a:spcPct val="15000"/>
            </a:spcAft>
            <a:buChar char="•"/>
          </a:pPr>
          <a:endParaRPr lang="en-US" sz="2800" kern="1200" dirty="0"/>
        </a:p>
        <a:p>
          <a:pPr marL="285750" lvl="1" indent="-285750" algn="l" defTabSz="1244600">
            <a:lnSpc>
              <a:spcPct val="90000"/>
            </a:lnSpc>
            <a:spcBef>
              <a:spcPct val="0"/>
            </a:spcBef>
            <a:spcAft>
              <a:spcPct val="15000"/>
            </a:spcAft>
            <a:buChar char="•"/>
          </a:pPr>
          <a:r>
            <a:rPr lang="en-US" sz="2800" kern="1200" dirty="0"/>
            <a:t>Requirements</a:t>
          </a:r>
        </a:p>
      </dsp:txBody>
      <dsp:txXfrm rot="-5400000">
        <a:off x="3414600" y="231427"/>
        <a:ext cx="4640287" cy="4112673"/>
      </dsp:txXfrm>
    </dsp:sp>
    <dsp:sp modelId="{59A371C1-D4ED-428E-808F-029AE6F95707}">
      <dsp:nvSpPr>
        <dsp:cNvPr id="0" name=""/>
        <dsp:cNvSpPr/>
      </dsp:nvSpPr>
      <dsp:spPr>
        <a:xfrm>
          <a:off x="0" y="0"/>
          <a:ext cx="3438837" cy="455887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US" sz="4400" kern="1200" dirty="0"/>
            <a:t>Employer Subsidy Program</a:t>
          </a:r>
        </a:p>
        <a:p>
          <a:pPr marL="0" lvl="0" indent="0" algn="ctr" defTabSz="1955800">
            <a:lnSpc>
              <a:spcPct val="90000"/>
            </a:lnSpc>
            <a:spcBef>
              <a:spcPct val="0"/>
            </a:spcBef>
            <a:spcAft>
              <a:spcPct val="35000"/>
            </a:spcAft>
            <a:buNone/>
          </a:pPr>
          <a:r>
            <a:rPr lang="en-US" sz="4400" kern="1200" dirty="0"/>
            <a:t>(ESP)</a:t>
          </a:r>
        </a:p>
      </dsp:txBody>
      <dsp:txXfrm>
        <a:off x="167870" y="167870"/>
        <a:ext cx="3103097" cy="422313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228"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en-US"/>
          </a:p>
        </p:txBody>
      </p:sp>
      <p:sp>
        <p:nvSpPr>
          <p:cNvPr id="3" name="Date Placeholder 2"/>
          <p:cNvSpPr>
            <a:spLocks noGrp="1"/>
          </p:cNvSpPr>
          <p:nvPr>
            <p:ph type="dt" sz="quarter" idx="1"/>
          </p:nvPr>
        </p:nvSpPr>
        <p:spPr>
          <a:xfrm>
            <a:off x="3885214" y="0"/>
            <a:ext cx="2971227"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D66005D2-8A28-4E5B-8A4D-00607DFC2E05}" type="datetimeFigureOut">
              <a:rPr lang="en-US" altLang="en-US"/>
              <a:pPr>
                <a:defRPr/>
              </a:pPr>
              <a:t>10/27/2017</a:t>
            </a:fld>
            <a:endParaRPr lang="en-US" altLang="en-US"/>
          </a:p>
        </p:txBody>
      </p:sp>
      <p:sp>
        <p:nvSpPr>
          <p:cNvPr id="4" name="Footer Placeholder 3"/>
          <p:cNvSpPr>
            <a:spLocks noGrp="1"/>
          </p:cNvSpPr>
          <p:nvPr>
            <p:ph type="ftr" sz="quarter" idx="2"/>
          </p:nvPr>
        </p:nvSpPr>
        <p:spPr>
          <a:xfrm>
            <a:off x="0" y="8685213"/>
            <a:ext cx="2971228"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en-US"/>
          </a:p>
        </p:txBody>
      </p:sp>
      <p:sp>
        <p:nvSpPr>
          <p:cNvPr id="5" name="Slide Number Placeholder 4"/>
          <p:cNvSpPr>
            <a:spLocks noGrp="1"/>
          </p:cNvSpPr>
          <p:nvPr>
            <p:ph type="sldNum" sz="quarter" idx="3"/>
          </p:nvPr>
        </p:nvSpPr>
        <p:spPr>
          <a:xfrm>
            <a:off x="3885214" y="8685213"/>
            <a:ext cx="2971227"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27B5261-B1CC-4FDB-9BB2-22E6DB7AECFB}" type="slidenum">
              <a:rPr lang="en-US" altLang="en-US"/>
              <a:pPr>
                <a:defRPr/>
              </a:pPr>
              <a:t>‹#›</a:t>
            </a:fld>
            <a:endParaRPr lang="en-US" altLang="en-US"/>
          </a:p>
        </p:txBody>
      </p:sp>
    </p:spTree>
    <p:extLst>
      <p:ext uri="{BB962C8B-B14F-4D97-AF65-F5344CB8AC3E}">
        <p14:creationId xmlns:p14="http://schemas.microsoft.com/office/powerpoint/2010/main" val="29804802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228"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en-US"/>
          </a:p>
        </p:txBody>
      </p:sp>
      <p:sp>
        <p:nvSpPr>
          <p:cNvPr id="3" name="Date Placeholder 2"/>
          <p:cNvSpPr>
            <a:spLocks noGrp="1"/>
          </p:cNvSpPr>
          <p:nvPr>
            <p:ph type="dt" idx="1"/>
          </p:nvPr>
        </p:nvSpPr>
        <p:spPr>
          <a:xfrm>
            <a:off x="3885214" y="0"/>
            <a:ext cx="2971227"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6E2CFAC8-4A62-467E-9285-AB048A670412}" type="datetimeFigureOut">
              <a:rPr lang="en-US" altLang="en-US"/>
              <a:pPr>
                <a:defRPr/>
              </a:pPr>
              <a:t>10/27/2017</a:t>
            </a:fld>
            <a:endParaRPr lang="en-US" altLang="en-US"/>
          </a:p>
        </p:txBody>
      </p:sp>
      <p:sp>
        <p:nvSpPr>
          <p:cNvPr id="4" name="Slide Image Placeholder 3"/>
          <p:cNvSpPr>
            <a:spLocks noGrp="1" noRot="1" noChangeAspect="1"/>
          </p:cNvSpPr>
          <p:nvPr>
            <p:ph type="sldImg" idx="2"/>
          </p:nvPr>
        </p:nvSpPr>
        <p:spPr>
          <a:xfrm>
            <a:off x="1158875" y="685800"/>
            <a:ext cx="2916238" cy="2189163"/>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6268" y="3032760"/>
            <a:ext cx="5485464" cy="542544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228"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en-US"/>
          </a:p>
        </p:txBody>
      </p:sp>
      <p:sp>
        <p:nvSpPr>
          <p:cNvPr id="7" name="Slide Number Placeholder 6"/>
          <p:cNvSpPr>
            <a:spLocks noGrp="1"/>
          </p:cNvSpPr>
          <p:nvPr>
            <p:ph type="sldNum" sz="quarter" idx="5"/>
          </p:nvPr>
        </p:nvSpPr>
        <p:spPr>
          <a:xfrm>
            <a:off x="3885214" y="8685213"/>
            <a:ext cx="2971227"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54DA45A-EDB9-413C-AF08-69651EBFA612}" type="slidenum">
              <a:rPr lang="en-US" altLang="en-US"/>
              <a:pPr>
                <a:defRPr/>
              </a:pPr>
              <a:t>‹#›</a:t>
            </a:fld>
            <a:endParaRPr lang="en-US" altLang="en-US"/>
          </a:p>
        </p:txBody>
      </p:sp>
    </p:spTree>
    <p:extLst>
      <p:ext uri="{BB962C8B-B14F-4D97-AF65-F5344CB8AC3E}">
        <p14:creationId xmlns:p14="http://schemas.microsoft.com/office/powerpoint/2010/main" val="3209253324"/>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z="1200" kern="1200" dirty="0">
                <a:solidFill>
                  <a:schemeClr val="tx1"/>
                </a:solidFill>
                <a:effectLst/>
                <a:latin typeface="+mn-lt"/>
                <a:ea typeface="MS PGothic" pitchFamily="34" charset="-128"/>
                <a:cs typeface="+mn-cs"/>
              </a:rPr>
              <a:t>Good morning!  It’s good to have all of you here this morning, thank you for participating on our Employment and Training Fair.  My name is Ken Lake, and I am a job developer for the WV Department of Health and Human Resources, Region 3.  I asked you here this morning to give you a brief overview of some Department of Health and Human Resources programs for Employment and Training. The presentation I am doing today is titled Joining Hands to Provide Employment and Training.  We at the DHHR would like to partner together with you to provide training and employment opportunities for low-income and low-skilled individuals.  I ask you to please hold all questions until the end of the presentation.  We will have an open time for questions at the end. </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8B5AE141-8E87-4DA7-B4D5-3B2222F3643A}" type="slidenum">
              <a:rPr lang="en-US" altLang="en-US" smtClean="0"/>
              <a:pPr/>
              <a:t>0</a:t>
            </a:fld>
            <a:endParaRPr lang="en-US" altLang="en-US"/>
          </a:p>
        </p:txBody>
      </p:sp>
    </p:spTree>
    <p:extLst>
      <p:ext uri="{BB962C8B-B14F-4D97-AF65-F5344CB8AC3E}">
        <p14:creationId xmlns:p14="http://schemas.microsoft.com/office/powerpoint/2010/main" val="1516305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Today I will highlight two federal programs, SNAP E&amp;T, and TANF. Both are federal programs to assist low income families.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(click)—SNAP E&amp;T is an abbreviation for Supplemental Nutrition Assistance Program Employment &amp; Training.  Which is the employment and training program for SNAP or food stamp recipients.  The SNAP E&amp;T program is designed to prepare unskilled, untrained workers for entry into the employment market.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(click)—TANF is Temporary Assistance for Needy Families.  There are two programs related to TANF which we will highlight today.   The Employer Incentive Program, and the Employment Subsidy Program.</a:t>
            </a:r>
          </a:p>
          <a:p>
            <a:endParaRPr lang="en-US"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a:t>
            </a:fld>
            <a:endParaRPr lang="en-US" altLang="en-US"/>
          </a:p>
        </p:txBody>
      </p:sp>
    </p:spTree>
    <p:extLst>
      <p:ext uri="{BB962C8B-B14F-4D97-AF65-F5344CB8AC3E}">
        <p14:creationId xmlns:p14="http://schemas.microsoft.com/office/powerpoint/2010/main" val="2882471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First, we will look at the SNAP E&amp;T program, we will examine the goal of SNAP E&amp;T.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We will give you a brief overview of the program.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We will discuss reimbursements and how that works.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We will list the benefits of becoming a partner, the requirements, and who can become a partner.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We will conclude this section with how to become a partner, before moving on into the TANF Programs.</a:t>
            </a:r>
          </a:p>
          <a:p>
            <a:endParaRPr lang="en-US" sz="1800"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a:t>
            </a:fld>
            <a:endParaRPr lang="en-US" altLang="en-US"/>
          </a:p>
        </p:txBody>
      </p:sp>
    </p:spTree>
    <p:extLst>
      <p:ext uri="{BB962C8B-B14F-4D97-AF65-F5344CB8AC3E}">
        <p14:creationId xmlns:p14="http://schemas.microsoft.com/office/powerpoint/2010/main" val="614195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Let’s look at the goal.  The goal of SNAP E&amp;T is to provide SNAP participants opportunities to gain skills, training and/or experience that will improve their employment prospects and reduce their dependence on SNAP benefits.  This will help to set them on a path toward self-sufficiency.</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How does the program work?  Without going to great lengths to discuss policy, let me state that there are two types of referrals to SNAP E&amp;T. Able Bodied Adults Without Dependents, called ABAWD’s, and volunteers.</a:t>
            </a:r>
          </a:p>
          <a:p>
            <a:r>
              <a:rPr lang="en-US" sz="1200" kern="1200" dirty="0">
                <a:solidFill>
                  <a:schemeClr val="tx1"/>
                </a:solidFill>
                <a:effectLst/>
                <a:latin typeface="+mn-lt"/>
                <a:ea typeface="MS PGothic" pitchFamily="34" charset="-128"/>
                <a:cs typeface="+mn-cs"/>
              </a:rPr>
              <a:t>In Harrison, Marion, and Mon Counties, as well as some other counties, ABAWD’s must meet a work requirement to continue to receive SNAP past 3 months.  They are mandatorily referred to SNAP E&amp;T.</a:t>
            </a:r>
          </a:p>
          <a:p>
            <a:r>
              <a:rPr lang="en-US" sz="1200" kern="1200" dirty="0">
                <a:solidFill>
                  <a:schemeClr val="tx1"/>
                </a:solidFill>
                <a:effectLst/>
                <a:latin typeface="+mn-lt"/>
                <a:ea typeface="MS PGothic" pitchFamily="34" charset="-128"/>
                <a:cs typeface="+mn-cs"/>
              </a:rPr>
              <a:t>Any other SNAP recipient over age 16 can voluntarily enter the SNAP E&amp;T program.</a:t>
            </a:r>
          </a:p>
          <a:p>
            <a:endParaRPr lang="en-US" sz="1800"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3</a:t>
            </a:fld>
            <a:endParaRPr lang="en-US" altLang="en-US"/>
          </a:p>
        </p:txBody>
      </p:sp>
    </p:spTree>
    <p:extLst>
      <p:ext uri="{BB962C8B-B14F-4D97-AF65-F5344CB8AC3E}">
        <p14:creationId xmlns:p14="http://schemas.microsoft.com/office/powerpoint/2010/main" val="1758130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program begins with a SNAP recipient who is referred to SNAP E&amp;T and attends a group Orientation.</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(click)—After the group orientation, the recipient has a one-on-one meeting with SNAP E&amp;T worker and together they develop and sign Self-Sufficiency Plan (SSP), which lays out the client’s goals and objectives.</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(click)—Participant is placed with a partner agency and enrolled in a work component: </a:t>
            </a:r>
          </a:p>
          <a:p>
            <a:r>
              <a:rPr lang="en-US" sz="1200" kern="1200" dirty="0">
                <a:solidFill>
                  <a:schemeClr val="tx1"/>
                </a:solidFill>
                <a:effectLst/>
                <a:latin typeface="+mn-lt"/>
                <a:ea typeface="MS PGothic" pitchFamily="34" charset="-128"/>
                <a:cs typeface="+mn-cs"/>
              </a:rPr>
              <a:t>high school equivalency, English as a second language, adult basic education, driver’s education, vocational/technical training, or even college.</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(click)—Third-party partners provide the training activity.  They then submit an invoice of costs for providing the service.  The partner agency will receive a reimbursement of 50% of the allowable costs.</a:t>
            </a:r>
          </a:p>
          <a:p>
            <a:pPr lvl="0"/>
            <a:endParaRPr lang="en-US" sz="1800" dirty="0">
              <a:solidFill>
                <a:prstClr val="black"/>
              </a:solidFill>
            </a:endParaRP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4</a:t>
            </a:fld>
            <a:endParaRPr lang="en-US" altLang="en-US"/>
          </a:p>
        </p:txBody>
      </p:sp>
    </p:spTree>
    <p:extLst>
      <p:ext uri="{BB962C8B-B14F-4D97-AF65-F5344CB8AC3E}">
        <p14:creationId xmlns:p14="http://schemas.microsoft.com/office/powerpoint/2010/main" val="2189909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44650" y="400050"/>
            <a:ext cx="2916238" cy="2189163"/>
          </a:xfrm>
        </p:spPr>
      </p:sp>
      <p:sp>
        <p:nvSpPr>
          <p:cNvPr id="3" name="Notes Placeholder 2"/>
          <p:cNvSpPr>
            <a:spLocks noGrp="1"/>
          </p:cNvSpPr>
          <p:nvPr>
            <p:ph type="body" idx="1"/>
          </p:nvPr>
        </p:nvSpPr>
        <p:spPr>
          <a:xfrm>
            <a:off x="686268" y="2589214"/>
            <a:ext cx="5485464" cy="5868987"/>
          </a:xfrm>
        </p:spPr>
        <p:txBody>
          <a:bodyPr/>
          <a:lstStyle/>
          <a:p>
            <a:r>
              <a:rPr lang="en-US" sz="1200" kern="1200" dirty="0">
                <a:solidFill>
                  <a:schemeClr val="tx1"/>
                </a:solidFill>
                <a:effectLst/>
                <a:latin typeface="+mn-lt"/>
                <a:ea typeface="MS PGothic" pitchFamily="34" charset="-128"/>
                <a:cs typeface="+mn-cs"/>
              </a:rPr>
              <a:t>Why are we doing this?  Let’s look at some of the benefits.  </a:t>
            </a:r>
          </a:p>
          <a:p>
            <a:r>
              <a:rPr lang="en-US" sz="1200" kern="1200" dirty="0">
                <a:solidFill>
                  <a:schemeClr val="tx1"/>
                </a:solidFill>
                <a:effectLst/>
                <a:latin typeface="+mn-lt"/>
                <a:ea typeface="MS PGothic" pitchFamily="34" charset="-128"/>
                <a:cs typeface="+mn-cs"/>
              </a:rPr>
              <a:t>By partnering together, the DHHR can build on training efforts that some of you are already engaged in.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(click)—Partnerships will assist low-income adults to receive skills and training that they need.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(click)—By providing skills and training, one helps to enlarge the pool of trained, skilled workers in our state.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(click)—SNAP E&amp;T participants become more employable due to their increased skills.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(click)—Providing more trained, skilled workers decreases the hiring and training costs for employers.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(click)—Skilled workers increase productivity.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(click)—Increased productivity and a larger pool of skilled workers will fuel economic growth. </a:t>
            </a:r>
          </a:p>
          <a:p>
            <a:pPr>
              <a:spcBef>
                <a:spcPts val="0"/>
              </a:spcBef>
            </a:pPr>
            <a:r>
              <a:rPr lang="en-US" sz="1800" baseline="0" dirty="0"/>
              <a:t>  </a:t>
            </a:r>
            <a:endParaRPr lang="en-US" sz="1800"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5</a:t>
            </a:fld>
            <a:endParaRPr lang="en-US" altLang="en-US"/>
          </a:p>
        </p:txBody>
      </p:sp>
    </p:spTree>
    <p:extLst>
      <p:ext uri="{BB962C8B-B14F-4D97-AF65-F5344CB8AC3E}">
        <p14:creationId xmlns:p14="http://schemas.microsoft.com/office/powerpoint/2010/main" val="347764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65300" y="501650"/>
            <a:ext cx="2916238" cy="2189163"/>
          </a:xfrm>
        </p:spPr>
      </p:sp>
      <p:sp>
        <p:nvSpPr>
          <p:cNvPr id="3" name="Notes Placeholder 2"/>
          <p:cNvSpPr>
            <a:spLocks noGrp="1"/>
          </p:cNvSpPr>
          <p:nvPr>
            <p:ph type="body" idx="1"/>
          </p:nvPr>
        </p:nvSpPr>
        <p:spPr>
          <a:xfrm>
            <a:off x="480388" y="2691448"/>
            <a:ext cx="5485464" cy="6166803"/>
          </a:xfrm>
        </p:spPr>
        <p:txBody>
          <a:bodyPr/>
          <a:lstStyle/>
          <a:p>
            <a:r>
              <a:rPr lang="en-US" sz="1200" kern="1200" dirty="0">
                <a:solidFill>
                  <a:schemeClr val="tx1"/>
                </a:solidFill>
                <a:effectLst/>
                <a:latin typeface="+mn-lt"/>
                <a:ea typeface="MS PGothic" pitchFamily="34" charset="-128"/>
                <a:cs typeface="+mn-cs"/>
              </a:rPr>
              <a:t>What is required of partners?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(click)—To be a SNAP E&amp;T partner an agency must provide structured educational activities that improve basic skills or otherwise improve employability.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(click)—The partner must be in good standing with the State of WV.  That means licenses, taxes, permits, etc. must be current.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(click)—The partner and trainers must meet must meet licensing and certification standards.  The trainer must have current license or certificate.  For example, if you are providing vocational training for electricians, the instructor needs to be a certified electrician.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(click)—The partner would be responsible for providing safety equipment and special clothing or tools needed.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(click)—The partner must be able to track and separate allowable expenses and submit for reimbursement.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(click)—The partner must be able to retain records that will be accessible for review by DHHR or Food and Nutrition Service (FNS) for up to three years </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6</a:t>
            </a:fld>
            <a:endParaRPr lang="en-US" altLang="en-US"/>
          </a:p>
        </p:txBody>
      </p:sp>
    </p:spTree>
    <p:extLst>
      <p:ext uri="{BB962C8B-B14F-4D97-AF65-F5344CB8AC3E}">
        <p14:creationId xmlns:p14="http://schemas.microsoft.com/office/powerpoint/2010/main" val="2481009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Let’s talk about reimbursements.  SNAP E&amp;T is a reimbursement program.  This means that a partner agency must expend funds before submitting costs for reimbursement.  You may use funds obtained through donations, fund raising, dues, or other non-federal sources.  Additionally, these funds cannot be funds that are currently used to match other federal funds being received, or to bring down other federal money.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(click)—As an agency provides services to the participant, they track and submit these costs quarterly to the DHHR.  The DHHR will then submit these costs to the USDA Food and Nutrition Service, (FNS).  The FNS will reimburse 50% of all allowable costs to the DHHR.  The DHHR will then pass this Reimbursement to the partner agency.</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7</a:t>
            </a:fld>
            <a:endParaRPr lang="en-US" altLang="en-US"/>
          </a:p>
        </p:txBody>
      </p:sp>
    </p:spTree>
    <p:extLst>
      <p:ext uri="{BB962C8B-B14F-4D97-AF65-F5344CB8AC3E}">
        <p14:creationId xmlns:p14="http://schemas.microsoft.com/office/powerpoint/2010/main" val="3132769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Who can be Partners?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Government Agencies.  A Government Agency such as the City of Clarksburg, DNR, or DOH could be partners.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(click)—Educational Organizations.  Such as any of the colleges or trade schools</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(click)—Community Based Organizations like Literacy Volunteers, the Lions, or Kiwanis.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(click)—Non-Profit Organizations like Goodwill, Salvation Army, etc.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(click)—Or businesses like some of you.</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8</a:t>
            </a:fld>
            <a:endParaRPr lang="en-US" altLang="en-US"/>
          </a:p>
        </p:txBody>
      </p:sp>
    </p:spTree>
    <p:extLst>
      <p:ext uri="{BB962C8B-B14F-4D97-AF65-F5344CB8AC3E}">
        <p14:creationId xmlns:p14="http://schemas.microsoft.com/office/powerpoint/2010/main" val="3133653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9263" y="247650"/>
            <a:ext cx="2916237" cy="2189163"/>
          </a:xfrm>
        </p:spPr>
      </p:sp>
      <p:sp>
        <p:nvSpPr>
          <p:cNvPr id="3" name="Notes Placeholder 2"/>
          <p:cNvSpPr>
            <a:spLocks noGrp="1"/>
          </p:cNvSpPr>
          <p:nvPr>
            <p:ph type="body" idx="1"/>
          </p:nvPr>
        </p:nvSpPr>
        <p:spPr>
          <a:xfrm>
            <a:off x="686268" y="2436814"/>
            <a:ext cx="5485464" cy="6021387"/>
          </a:xfrm>
        </p:spPr>
        <p:txBody>
          <a:bodyPr/>
          <a:lstStyle/>
          <a:p>
            <a:r>
              <a:rPr lang="en-US" sz="1200" kern="1200" dirty="0">
                <a:solidFill>
                  <a:schemeClr val="tx1"/>
                </a:solidFill>
                <a:effectLst/>
                <a:latin typeface="+mn-lt"/>
                <a:ea typeface="MS PGothic" pitchFamily="34" charset="-128"/>
                <a:cs typeface="+mn-cs"/>
              </a:rPr>
              <a:t>How can you become a partner?  </a:t>
            </a:r>
          </a:p>
          <a:p>
            <a:r>
              <a:rPr lang="en-US" sz="1200" kern="1200" dirty="0">
                <a:solidFill>
                  <a:schemeClr val="tx1"/>
                </a:solidFill>
                <a:effectLst/>
                <a:latin typeface="+mn-lt"/>
                <a:ea typeface="MS PGothic" pitchFamily="34" charset="-128"/>
                <a:cs typeface="+mn-cs"/>
              </a:rPr>
              <a:t>The first step would be to contact the regional job developer for your county.  For most of you that is me, I will give you my contact information at the end of the presentation.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(click)—You will be asked to determine what components that you can provide, and to develop a detailed cost estimate.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(click)—A contract would be drawn up to represent the terms of the partnership, which both parties will sign. Reimbursements will be made in accordance with the contract.</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 Please note that all contracts must be approved by FNS prior to acceptance and signature.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That gives you a general overview of the SNAP E&amp;T program.  I would be happy to come and share more detailed information if you are interested. And again, there will be a time at the end for questions.</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Now I want to change gears and talk about the TANF program.</a:t>
            </a:r>
          </a:p>
          <a:p>
            <a:endParaRPr lang="en-US"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9</a:t>
            </a:fld>
            <a:endParaRPr lang="en-US" altLang="en-US"/>
          </a:p>
        </p:txBody>
      </p:sp>
    </p:spTree>
    <p:extLst>
      <p:ext uri="{BB962C8B-B14F-4D97-AF65-F5344CB8AC3E}">
        <p14:creationId xmlns:p14="http://schemas.microsoft.com/office/powerpoint/2010/main" val="3805100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TANF Program, Temporary Assistance for Needy Families, also called WV Works, is based on two overarching goals.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(click)—First, to assist economically dependent and at-risk families to become self-supporting.</a:t>
            </a:r>
          </a:p>
          <a:p>
            <a:r>
              <a:rPr lang="en-US" sz="1200" kern="1200" dirty="0">
                <a:solidFill>
                  <a:schemeClr val="tx1"/>
                </a:solidFill>
                <a:effectLst/>
                <a:latin typeface="+mn-lt"/>
                <a:ea typeface="MS PGothic" pitchFamily="34" charset="-128"/>
                <a:cs typeface="+mn-cs"/>
              </a:rPr>
              <a:t>(click)—Second, to enhance the well-being of the child.  Note that this program is limited to families.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To qualify, among other things, you must have a child living in the home.  This program provides an assistance check for the extremely low-income family.    </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10</a:t>
            </a:fld>
            <a:endParaRPr lang="en-US" altLang="en-US"/>
          </a:p>
        </p:txBody>
      </p:sp>
    </p:spTree>
    <p:extLst>
      <p:ext uri="{BB962C8B-B14F-4D97-AF65-F5344CB8AC3E}">
        <p14:creationId xmlns:p14="http://schemas.microsoft.com/office/powerpoint/2010/main" val="863417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To give you a quick overview of the program, each adult and emancipated minor receives benefits through WV Works must participate in a work requirement to meet a minimum rate of participation. based on the chart at the bottom of this slide.</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(click)—This chart shows the work requirements for families.  For a single parent with a child under 6 (or preschool age) the minimum requirement is 85 hours/month, or an average of 20 hours weekly (part-time).  If the child is older, 128 hours/month or 30 hours/week.  For a two-parent family 150/month or 35/week.  This is equivalent to one parent working full-time.  For a two-parent home that is also receiving Federal Day Care, it goes to 236/month or 55/month, the equivalent of one parent working full-time, and one working part-time.  The work requirement could be community service, job-training, or employment.  I want to highlight two programs that we use to assist participants to obtain training and employment that could benefit employers who are willing to hire WV WORKS participants.</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11</a:t>
            </a:fld>
            <a:endParaRPr lang="en-US" altLang="en-US"/>
          </a:p>
        </p:txBody>
      </p:sp>
    </p:spTree>
    <p:extLst>
      <p:ext uri="{BB962C8B-B14F-4D97-AF65-F5344CB8AC3E}">
        <p14:creationId xmlns:p14="http://schemas.microsoft.com/office/powerpoint/2010/main" val="2084610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first is the Employer Incentive Program, or EIP.  This program is a way to assist employers during a period of training should they hire a WV WORKS recipient. This program is useful for businesses that have a standardized training that employees must receive upon hiring.</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We will look at the goal and the Standards for an EIP contract.  We will look at reimbursement based on training and starting wage.  Then we will discuss who can participate and what is required.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Because this program and the Employment Subsidy Program that I am going to talk about in a few minutes share many requirements, I will save the requirements until after I have explained both programs</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12</a:t>
            </a:fld>
            <a:endParaRPr lang="en-US" altLang="en-US"/>
          </a:p>
        </p:txBody>
      </p:sp>
    </p:spTree>
    <p:extLst>
      <p:ext uri="{BB962C8B-B14F-4D97-AF65-F5344CB8AC3E}">
        <p14:creationId xmlns:p14="http://schemas.microsoft.com/office/powerpoint/2010/main" val="2097615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EIP provides subsidized training and employment for WORKS recipients.  This provides an opportunity for these recipients to receive directed skill training, thus helping those who are marginally employable to become employed.  This is done through a reimbursement for training hours.</a:t>
            </a:r>
          </a:p>
          <a:p>
            <a:endParaRPr lang="en-US" sz="1800"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13</a:t>
            </a:fld>
            <a:endParaRPr lang="en-US" altLang="en-US" dirty="0"/>
          </a:p>
        </p:txBody>
      </p:sp>
    </p:spTree>
    <p:extLst>
      <p:ext uri="{BB962C8B-B14F-4D97-AF65-F5344CB8AC3E}">
        <p14:creationId xmlns:p14="http://schemas.microsoft.com/office/powerpoint/2010/main" val="8555555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There are some standard rules guiding EIP contracts.  First, the EIP contract will be for only one position.  Additional positions will require additional contracts.</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EIP contracts will be written for a minimum of 200 hours, and a maximum of 600 hours.</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starting wage must be equal to or above the federal minimum wage. The number of hours will be determined according to the starting wage.  The maximum payment allowed to the employer is 50% of the participant’s hourly wage times the hours worked.</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14</a:t>
            </a:fld>
            <a:endParaRPr lang="en-US" altLang="en-US"/>
          </a:p>
        </p:txBody>
      </p:sp>
    </p:spTree>
    <p:extLst>
      <p:ext uri="{BB962C8B-B14F-4D97-AF65-F5344CB8AC3E}">
        <p14:creationId xmlns:p14="http://schemas.microsoft.com/office/powerpoint/2010/main" val="4290287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mn-lt"/>
                <a:ea typeface="MS PGothic" pitchFamily="34" charset="-128"/>
                <a:cs typeface="+mn-cs"/>
              </a:rPr>
              <a:t>The number of training hours is based upon the starting wage.  For wages $8.75, the minimum wage in WV, up to $8.99, the number of training hours that can be reimbursed is 200.  At 40 hours/week, that amounts to 5 weeks.  At 30 hours/week, that would amount to almost 7 weeks.  If the starting wage is higher, the hours can be increased up to 600 hours, which amounts to 15 weeks at 40 hours/week, or 20 weeks at 30 hours per week. 15-20 weeks of training is a pretty intensive training.  Therefore, the expectation is that the employer will pay $12 or more per hour for a position requiring such training.</a:t>
            </a:r>
          </a:p>
          <a:p>
            <a:r>
              <a:rPr lang="en-US" sz="1800" dirty="0"/>
              <a:t>.</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15</a:t>
            </a:fld>
            <a:endParaRPr lang="en-US" altLang="en-US"/>
          </a:p>
        </p:txBody>
      </p:sp>
    </p:spTree>
    <p:extLst>
      <p:ext uri="{BB962C8B-B14F-4D97-AF65-F5344CB8AC3E}">
        <p14:creationId xmlns:p14="http://schemas.microsoft.com/office/powerpoint/2010/main" val="12915012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mn-lt"/>
                <a:ea typeface="MS PGothic" pitchFamily="34" charset="-128"/>
                <a:cs typeface="+mn-cs"/>
              </a:rPr>
              <a:t>There is more to say about EIP’s, but much of what remains is also true of the ESP.  Therefore, let’s look at the ESP.  I believe many of you may be interested in this program.  We are going to overview the ESP program, look at the standards of an ESP contract, examine who can take advantage of an ESP contract, and the requirements.  The section on requirements will apply to both the ESP and the EIP, except where otherwise noted.</a:t>
            </a:r>
            <a:endParaRPr lang="en-US" sz="1800"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16</a:t>
            </a:fld>
            <a:endParaRPr lang="en-US" altLang="en-US"/>
          </a:p>
        </p:txBody>
      </p:sp>
    </p:spTree>
    <p:extLst>
      <p:ext uri="{BB962C8B-B14F-4D97-AF65-F5344CB8AC3E}">
        <p14:creationId xmlns:p14="http://schemas.microsoft.com/office/powerpoint/2010/main" val="32436641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Employment Subsidy Program, ESP is a statewide subsidy program.  This program does not require an employer to provide structured training.</a:t>
            </a:r>
          </a:p>
          <a:p>
            <a:r>
              <a:rPr lang="en-US" sz="1200" kern="1200" dirty="0">
                <a:solidFill>
                  <a:schemeClr val="tx1"/>
                </a:solidFill>
                <a:effectLst/>
                <a:latin typeface="+mn-lt"/>
                <a:ea typeface="MS PGothic" pitchFamily="34" charset="-128"/>
                <a:cs typeface="+mn-cs"/>
              </a:rPr>
              <a:t>Reimbursement will be for 100% of the employee’s wages for up to six months.  Let me repeat, if an employer hires a WV WORKS participant, they can be reimbursed 100% of the employee’s wages for up to six months. Think about the cost of hiring and training new employees.  Imagine if you could have that employee working for you, and have someone else pay their wages for the first six months while they train and become accustomed to your business and work environment.</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17</a:t>
            </a:fld>
            <a:endParaRPr lang="en-US" altLang="en-US"/>
          </a:p>
        </p:txBody>
      </p:sp>
    </p:spTree>
    <p:extLst>
      <p:ext uri="{BB962C8B-B14F-4D97-AF65-F5344CB8AC3E}">
        <p14:creationId xmlns:p14="http://schemas.microsoft.com/office/powerpoint/2010/main" val="4286706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standards for an ESP contract are:</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First the contract is for only one position and employee, just as the EIP.  Additional positions would require additional contracts.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contract is written for up to 6 months.  Starting wage must be at or above the federal minimum wage. And the maximum ESP payment allowed is 100% of the participants rate of pay times the hours worked.  If a person worked 40 hours/week at $8.75/hour, in 6 months the employer could be reimbursed $4,550.00.</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Do you know of any businesses that could use that kind of help when hiring a new person?  What could your business do with that kind of assistance?</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18</a:t>
            </a:fld>
            <a:endParaRPr lang="en-US" altLang="en-US"/>
          </a:p>
        </p:txBody>
      </p:sp>
    </p:spTree>
    <p:extLst>
      <p:ext uri="{BB962C8B-B14F-4D97-AF65-F5344CB8AC3E}">
        <p14:creationId xmlns:p14="http://schemas.microsoft.com/office/powerpoint/2010/main" val="3696549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employer must comply with Civil Rights requirements.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employer cannot have persons in lay-off status.  To put it simply, you cannot replace your laid-off employees with our participants, or lay-off half of your employees to take advantage of these programs.  </a:t>
            </a:r>
          </a:p>
          <a:p>
            <a:r>
              <a:rPr lang="en-US" sz="1200" kern="1200" dirty="0">
                <a:solidFill>
                  <a:schemeClr val="tx1"/>
                </a:solidFill>
                <a:effectLst/>
                <a:latin typeface="+mn-lt"/>
                <a:ea typeface="MS PGothic" pitchFamily="34" charset="-128"/>
                <a:cs typeface="+mn-cs"/>
              </a:rPr>
              <a:t>The employment cannot impair existing service contracts or collective bargaining.  Our participants are not union or strike breakers.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working conditions and fringe benefits must be equal to those of any other employee in the same class.  They must be treated the same as other employees.</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19</a:t>
            </a:fld>
            <a:endParaRPr lang="en-US" altLang="en-US"/>
          </a:p>
        </p:txBody>
      </p:sp>
    </p:spTree>
    <p:extLst>
      <p:ext uri="{BB962C8B-B14F-4D97-AF65-F5344CB8AC3E}">
        <p14:creationId xmlns:p14="http://schemas.microsoft.com/office/powerpoint/2010/main" val="35061469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employer must comply with Civil Rights requirements.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employer cannot have persons in lay-off status.  To put it simply, you cannot replace your laid-off employees with our participants, or lay-off half of your employees to take advantage of these programs.  </a:t>
            </a:r>
          </a:p>
          <a:p>
            <a:r>
              <a:rPr lang="en-US" sz="1200" kern="1200" dirty="0">
                <a:solidFill>
                  <a:schemeClr val="tx1"/>
                </a:solidFill>
                <a:effectLst/>
                <a:latin typeface="+mn-lt"/>
                <a:ea typeface="MS PGothic" pitchFamily="34" charset="-128"/>
                <a:cs typeface="+mn-cs"/>
              </a:rPr>
              <a:t>The employment cannot impair existing service contracts or collective bargaining.  Our participants are not union or strike breakers.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working conditions and fringe benefits must be equal to those of any other employee in the same class.  They must be treated the same as other employees.</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20</a:t>
            </a:fld>
            <a:endParaRPr lang="en-US" altLang="en-US"/>
          </a:p>
        </p:txBody>
      </p:sp>
    </p:spTree>
    <p:extLst>
      <p:ext uri="{BB962C8B-B14F-4D97-AF65-F5344CB8AC3E}">
        <p14:creationId xmlns:p14="http://schemas.microsoft.com/office/powerpoint/2010/main" val="19866667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The employer must comply with Civil Rights requirements.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employer cannot have persons in lay-off status.  To put it simply, you cannot replace your laid-off employees with our participants, or lay-off half of your employees to take advantage of these programs.  </a:t>
            </a:r>
          </a:p>
          <a:p>
            <a:r>
              <a:rPr lang="en-US" sz="1200" kern="1200" dirty="0">
                <a:solidFill>
                  <a:schemeClr val="tx1"/>
                </a:solidFill>
                <a:effectLst/>
                <a:latin typeface="+mn-lt"/>
                <a:ea typeface="MS PGothic" pitchFamily="34" charset="-128"/>
                <a:cs typeface="+mn-cs"/>
              </a:rPr>
              <a:t>The employment cannot impair existing service contracts or collective bargaining.  Our participants are not union or strike breakers.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working conditions and fringe benefits must be equal to those of any other employee in the same class.  They must be treated the same as other employees.</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21</a:t>
            </a:fld>
            <a:endParaRPr lang="en-US" altLang="en-US"/>
          </a:p>
        </p:txBody>
      </p:sp>
    </p:spTree>
    <p:extLst>
      <p:ext uri="{BB962C8B-B14F-4D97-AF65-F5344CB8AC3E}">
        <p14:creationId xmlns:p14="http://schemas.microsoft.com/office/powerpoint/2010/main" val="2652949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70088" y="361950"/>
            <a:ext cx="2917825" cy="2189163"/>
          </a:xfrm>
        </p:spPr>
      </p:sp>
      <p:sp>
        <p:nvSpPr>
          <p:cNvPr id="3" name="Notes Placeholder 2"/>
          <p:cNvSpPr>
            <a:spLocks noGrp="1"/>
          </p:cNvSpPr>
          <p:nvPr>
            <p:ph type="body" idx="1"/>
          </p:nvPr>
        </p:nvSpPr>
        <p:spPr>
          <a:xfrm>
            <a:off x="686268" y="2551114"/>
            <a:ext cx="5485464" cy="5907087"/>
          </a:xfrm>
        </p:spPr>
        <p:txBody>
          <a:bodyPr/>
          <a:lstStyle/>
          <a:p>
            <a:r>
              <a:rPr lang="en-US" sz="1200" kern="1200" dirty="0">
                <a:solidFill>
                  <a:schemeClr val="tx1"/>
                </a:solidFill>
                <a:effectLst/>
                <a:latin typeface="+mn-lt"/>
                <a:ea typeface="MS PGothic" pitchFamily="34" charset="-128"/>
                <a:cs typeface="+mn-cs"/>
              </a:rPr>
              <a:t>The employer must make a commitment to retain the client after the six months.  We all understand that when you hire people, sometimes it just doesn’t work out.  My thought on this is, you have a pretty good idea two months into the contract whether that person is going to work out.  If there are problems with an employee, we want you to let us know.  Maybe the problem is something that we can address and solve.  If that doesn’t work, we want you to have a person who will work out, and we want our participant to be in a position that works out.  We can end a contract early.  We will be glad to look for another opportunity for the participant, and see if we have another who may work out for you.  What we don’t want is for us to subsidize their income for six months, and have them let go and looking for another position immediately.</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For EIP’s, the occupation our participant is applying for must require training of at least 200 hours.</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final two requirements are related to reimbursement.  First, for reimbursement, the employer must submit a participant time sheet.  We have a form for that, and the participant will have this.  ESP contracts will also require an Employer Reimbursement request.  The form will be provided by your local DHHR.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Second, these forms must be submitted monthly.  Payment will be made up to the amount of the contract only.  Pay attention to this if you’re are planning on working someone 30 hours.  If the contract says thirty hours, we will pay up to 30 hours.  If you work them 32 one week, the extra two hours will not be reimbursed.</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22</a:t>
            </a:fld>
            <a:endParaRPr lang="en-US" altLang="en-US"/>
          </a:p>
        </p:txBody>
      </p:sp>
    </p:spTree>
    <p:extLst>
      <p:ext uri="{BB962C8B-B14F-4D97-AF65-F5344CB8AC3E}">
        <p14:creationId xmlns:p14="http://schemas.microsoft.com/office/powerpoint/2010/main" val="15187386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70088" y="361950"/>
            <a:ext cx="2917825" cy="2189163"/>
          </a:xfrm>
        </p:spPr>
      </p:sp>
      <p:sp>
        <p:nvSpPr>
          <p:cNvPr id="3" name="Notes Placeholder 2"/>
          <p:cNvSpPr>
            <a:spLocks noGrp="1"/>
          </p:cNvSpPr>
          <p:nvPr>
            <p:ph type="body" idx="1"/>
          </p:nvPr>
        </p:nvSpPr>
        <p:spPr>
          <a:xfrm>
            <a:off x="686268" y="2551114"/>
            <a:ext cx="5485464" cy="5907087"/>
          </a:xfrm>
        </p:spPr>
        <p:txBody>
          <a:bodyPr/>
          <a:lstStyle/>
          <a:p>
            <a:r>
              <a:rPr lang="en-US" sz="1200" kern="1200" dirty="0">
                <a:solidFill>
                  <a:schemeClr val="tx1"/>
                </a:solidFill>
                <a:effectLst/>
                <a:latin typeface="+mn-lt"/>
                <a:ea typeface="MS PGothic" pitchFamily="34" charset="-128"/>
                <a:cs typeface="+mn-cs"/>
              </a:rPr>
              <a:t>The employer must make a commitment to retain the client after the six months.  We all understand that when you hire people, sometimes it just doesn’t work out.  My thought on this is, you have a pretty good idea two months into the contract whether that person is going to work out.  If there are problems with an employee, we want you to let us know.  Maybe the problem is something that we can address and solve.  If that doesn’t work, we want you to have a person who will work out, and we want our participant to be in a position that works out.  We can end a contract early.  We will be glad to look for another opportunity for the participant, and see if we have another who may work out for you.  What we don’t want is for us to subsidize their income for six months, and have them let go and looking for another position immediately.</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For EIP’s, the occupation our participant is applying for must require training of at least 200 hours.</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final two requirements are related to reimbursement.  First, for reimbursement, the employer must submit a participant time sheet.  We have a form for that, and the participant will have this.  ESP contracts will also require an Employer Reimbursement request.  The form will be provided by your local DHHR.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Second, these forms must be submitted monthly.  Payment will be made up to the amount of the contract only.  Pay attention to this if you’re are planning on working someone 30 hours.  If the contract says thirty hours, we will pay up to 30 hours.  If you work them 32 one week, the extra two hours will not be reimbursed.</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23</a:t>
            </a:fld>
            <a:endParaRPr lang="en-US" altLang="en-US"/>
          </a:p>
        </p:txBody>
      </p:sp>
    </p:spTree>
    <p:extLst>
      <p:ext uri="{BB962C8B-B14F-4D97-AF65-F5344CB8AC3E}">
        <p14:creationId xmlns:p14="http://schemas.microsoft.com/office/powerpoint/2010/main" val="20781598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70088" y="400050"/>
            <a:ext cx="2917825" cy="2189163"/>
          </a:xfrm>
        </p:spPr>
      </p:sp>
      <p:sp>
        <p:nvSpPr>
          <p:cNvPr id="3" name="Notes Placeholder 2"/>
          <p:cNvSpPr>
            <a:spLocks noGrp="1"/>
          </p:cNvSpPr>
          <p:nvPr>
            <p:ph type="body" idx="1"/>
          </p:nvPr>
        </p:nvSpPr>
        <p:spPr>
          <a:xfrm>
            <a:off x="686268" y="2589214"/>
            <a:ext cx="5485464" cy="5868987"/>
          </a:xfrm>
        </p:spPr>
        <p:txBody>
          <a:bodyPr/>
          <a:lstStyle/>
          <a:p>
            <a:r>
              <a:rPr lang="en-US" sz="1200" kern="1200" dirty="0">
                <a:solidFill>
                  <a:schemeClr val="tx1"/>
                </a:solidFill>
                <a:effectLst/>
                <a:latin typeface="+mn-lt"/>
                <a:ea typeface="MS PGothic" pitchFamily="34" charset="-128"/>
                <a:cs typeface="+mn-cs"/>
              </a:rPr>
              <a:t>The process is the same for both the EIP and the ESP.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First contact your local DHHR office and speak to a WV Works Supervisor.  You could call me, but that will add a step, because I am going to call your local DHHR office.  When you call let them know that you are interested in an EIP or ESP contract.  They will discuss the position that you have available and determine if they have any likely candidates.  If they have a likely candidate they will refer them to you.  If not they will keep your information and contact you when they have someone.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worker will refer the client, who will set an interview appointment. You will do your own interview and determine whether to hire the person.  If you decide to hire them, you will contact the DHHR worker, and a contract will be written &amp; signed. </a:t>
            </a:r>
          </a:p>
          <a:p>
            <a:r>
              <a:rPr lang="en-US" sz="1200" kern="1200" dirty="0">
                <a:solidFill>
                  <a:schemeClr val="tx1"/>
                </a:solidFill>
                <a:effectLst/>
                <a:latin typeface="+mn-lt"/>
                <a:ea typeface="MS PGothic" pitchFamily="34" charset="-128"/>
                <a:cs typeface="+mn-cs"/>
              </a:rPr>
              <a:t> </a:t>
            </a:r>
          </a:p>
          <a:p>
            <a:r>
              <a:rPr lang="en-US" sz="1200" kern="1200" dirty="0">
                <a:solidFill>
                  <a:schemeClr val="tx1"/>
                </a:solidFill>
                <a:effectLst/>
                <a:latin typeface="+mn-lt"/>
                <a:ea typeface="MS PGothic" pitchFamily="34" charset="-128"/>
                <a:cs typeface="+mn-cs"/>
              </a:rPr>
              <a:t>The participant cannot start until the contract has been signed and approved.  Then you will schedule and pay the participant as any other employee before submitting these costs for reimbursement by the DHHR. </a:t>
            </a:r>
          </a:p>
          <a:p>
            <a:endParaRPr lang="en-US" sz="1800"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24</a:t>
            </a:fld>
            <a:endParaRPr lang="en-US" altLang="en-US"/>
          </a:p>
        </p:txBody>
      </p:sp>
    </p:spTree>
    <p:extLst>
      <p:ext uri="{BB962C8B-B14F-4D97-AF65-F5344CB8AC3E}">
        <p14:creationId xmlns:p14="http://schemas.microsoft.com/office/powerpoint/2010/main" val="1601667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S PGothic" pitchFamily="34" charset="-128"/>
                <a:cs typeface="+mn-cs"/>
              </a:rPr>
              <a:t>Any employer, whether public or private agency, or not-for profit organization, which I licensed to conduct business in WV or bordering states, who are hiring WV residents, provided all business taxes and fees are current.  This would also include Worker’s Compensation, and unemployment.  </a:t>
            </a:r>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25</a:t>
            </a:fld>
            <a:endParaRPr lang="en-US" altLang="en-US"/>
          </a:p>
        </p:txBody>
      </p:sp>
    </p:spTree>
    <p:extLst>
      <p:ext uri="{BB962C8B-B14F-4D97-AF65-F5344CB8AC3E}">
        <p14:creationId xmlns:p14="http://schemas.microsoft.com/office/powerpoint/2010/main" val="7021887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baseline="0" dirty="0"/>
              <a:t>My contact information is above and you can contact me to arrange</a:t>
            </a:r>
            <a:r>
              <a:rPr lang="en-US" sz="1600" b="1" dirty="0"/>
              <a:t> for a more detailed discussion of what you have heard</a:t>
            </a:r>
            <a:r>
              <a:rPr lang="en-US" sz="1600" b="1" baseline="0" dirty="0"/>
              <a:t>. </a:t>
            </a:r>
            <a:r>
              <a:rPr lang="en-US" sz="1600" b="1" dirty="0"/>
              <a:t>At this time I will be happy to answer any questions. </a:t>
            </a:r>
          </a:p>
          <a:p>
            <a:r>
              <a:rPr lang="en-US" sz="1600" b="1" baseline="0" dirty="0"/>
              <a:t>I would also be glad to answer questions or discuss your involvement at some point while you are here, or at some other time convenient for you</a:t>
            </a:r>
            <a:r>
              <a:rPr lang="en-US" sz="1600" b="1" dirty="0"/>
              <a:t>. </a:t>
            </a:r>
          </a:p>
          <a:p>
            <a:endParaRPr lang="en-US" sz="1600" b="1" dirty="0"/>
          </a:p>
        </p:txBody>
      </p:sp>
      <p:sp>
        <p:nvSpPr>
          <p:cNvPr id="4" name="Slide Number Placeholder 3"/>
          <p:cNvSpPr>
            <a:spLocks noGrp="1"/>
          </p:cNvSpPr>
          <p:nvPr>
            <p:ph type="sldNum" sz="quarter" idx="10"/>
          </p:nvPr>
        </p:nvSpPr>
        <p:spPr/>
        <p:txBody>
          <a:bodyPr/>
          <a:lstStyle/>
          <a:p>
            <a:pPr>
              <a:defRPr/>
            </a:pPr>
            <a:fld id="{C54DA45A-EDB9-413C-AF08-69651EBFA612}" type="slidenum">
              <a:rPr lang="en-US" altLang="en-US" smtClean="0"/>
              <a:pPr>
                <a:defRPr/>
              </a:pPr>
              <a:t>26</a:t>
            </a:fld>
            <a:endParaRPr lang="en-US" altLang="en-US"/>
          </a:p>
        </p:txBody>
      </p:sp>
    </p:spTree>
    <p:extLst>
      <p:ext uri="{BB962C8B-B14F-4D97-AF65-F5344CB8AC3E}">
        <p14:creationId xmlns:p14="http://schemas.microsoft.com/office/powerpoint/2010/main" val="33556058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1B2C6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9" name="Picture 2" descr="S:\secretary\communications\Logo Library\DHHR Bureau logos\DHHR_2013_BCF.jpg"/>
          <p:cNvPicPr>
            <a:picLocks noChangeAspect="1" noChangeArrowheads="1"/>
          </p:cNvPicPr>
          <p:nvPr userDrawn="1"/>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6951663" y="5051425"/>
            <a:ext cx="16002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r>
              <a:rPr lang="en-US"/>
              <a:t>Presenter's Name, Title, Date, and Location</a:t>
            </a:r>
          </a:p>
          <a:p>
            <a:pPr>
              <a:defRPr/>
            </a:pPr>
            <a:endParaRPr lang="en-US"/>
          </a:p>
        </p:txBody>
      </p:sp>
    </p:spTree>
    <p:extLst>
      <p:ext uri="{BB962C8B-B14F-4D97-AF65-F5344CB8AC3E}">
        <p14:creationId xmlns:p14="http://schemas.microsoft.com/office/powerpoint/2010/main" val="178746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4" name="Rectangle 3"/>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p:cNvSpPr/>
          <p:nvPr userDrawn="1"/>
        </p:nvSpPr>
        <p:spPr>
          <a:xfrm>
            <a:off x="234950" y="223838"/>
            <a:ext cx="7594600" cy="511175"/>
          </a:xfrm>
          <a:prstGeom prst="rect">
            <a:avLst/>
          </a:prstGeom>
          <a:solidFill>
            <a:srgbClr val="002F6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6" name="Picture 2" descr="S:\secretary\communications\Logo Library\DHHR Bureau logos\DHHR_2013_BCF.jpg"/>
          <p:cNvPicPr>
            <a:picLocks noChangeAspect="1" noChangeArrowheads="1"/>
          </p:cNvPicPr>
          <p:nvPr userDrawn="1"/>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7943850" y="182563"/>
            <a:ext cx="8001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35191" y="230188"/>
            <a:ext cx="7594358" cy="461111"/>
          </a:xfrm>
        </p:spPr>
        <p:txBody>
          <a:bodyPr lIns="0" tIns="0" rIns="0" bIns="0">
            <a:noAutofit/>
          </a:bodyPr>
          <a:lstStyle>
            <a:lvl1pPr algn="ctr">
              <a:defRPr sz="3200" baseline="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none"/>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10"/>
          </p:nvPr>
        </p:nvSpPr>
        <p:spPr>
          <a:xfrm>
            <a:off x="8337550" y="6356350"/>
            <a:ext cx="349250" cy="171450"/>
          </a:xfrm>
        </p:spPr>
        <p:txBody>
          <a:bodyPr lIns="0" tIns="0" rIns="0" bIns="0" anchor="t"/>
          <a:lstStyle>
            <a:lvl1pPr>
              <a:defRPr sz="1000">
                <a:solidFill>
                  <a:schemeClr val="tx1"/>
                </a:solidFill>
              </a:defRPr>
            </a:lvl1pPr>
          </a:lstStyle>
          <a:p>
            <a:pPr>
              <a:defRPr/>
            </a:pPr>
            <a:fld id="{4A2E38B2-BD3D-4AFA-8CF4-27DEB96C0FB5}" type="slidenum">
              <a:rPr lang="en-US" altLang="en-US"/>
              <a:pPr>
                <a:defRPr/>
              </a:pPr>
              <a:t>‹#›</a:t>
            </a:fld>
            <a:endParaRPr lang="en-US" altLang="en-US"/>
          </a:p>
        </p:txBody>
      </p:sp>
    </p:spTree>
    <p:extLst>
      <p:ext uri="{BB962C8B-B14F-4D97-AF65-F5344CB8AC3E}">
        <p14:creationId xmlns:p14="http://schemas.microsoft.com/office/powerpoint/2010/main" val="3590942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9F321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r>
              <a:rPr lang="en-US"/>
              <a:t>Presenter's Name, Title, Date, and Location</a:t>
            </a:r>
          </a:p>
          <a:p>
            <a:pPr>
              <a:defRPr/>
            </a:pPr>
            <a:endParaRPr lang="en-US"/>
          </a:p>
        </p:txBody>
      </p:sp>
    </p:spTree>
    <p:extLst>
      <p:ext uri="{BB962C8B-B14F-4D97-AF65-F5344CB8AC3E}">
        <p14:creationId xmlns:p14="http://schemas.microsoft.com/office/powerpoint/2010/main" val="4031038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9F321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235190" y="230188"/>
            <a:ext cx="7568960" cy="461111"/>
          </a:xfrm>
        </p:spPr>
        <p:txBody>
          <a:bodyPr lIns="0" tIns="0" rIns="0" bIns="0">
            <a:noAutofit/>
          </a:bodyPr>
          <a:lstStyle>
            <a:lvl1pPr algn="ctr">
              <a:defRPr sz="3200" baseline="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none"/>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10"/>
          </p:nvPr>
        </p:nvSpPr>
        <p:spPr>
          <a:xfrm>
            <a:off x="8337550" y="6356350"/>
            <a:ext cx="349250" cy="171450"/>
          </a:xfrm>
        </p:spPr>
        <p:txBody>
          <a:bodyPr lIns="0" tIns="0" rIns="0" bIns="0" anchor="t"/>
          <a:lstStyle>
            <a:lvl1pPr>
              <a:defRPr sz="1000">
                <a:solidFill>
                  <a:schemeClr val="tx1"/>
                </a:solidFill>
              </a:defRPr>
            </a:lvl1pPr>
          </a:lstStyle>
          <a:p>
            <a:pPr>
              <a:defRPr/>
            </a:pPr>
            <a:fld id="{95A1A256-A23A-4C2A-898D-C5A13643E9D0}" type="slidenum">
              <a:rPr lang="en-US" altLang="en-US"/>
              <a:pPr>
                <a:defRPr/>
              </a:pPr>
              <a:t>‹#›</a:t>
            </a:fld>
            <a:endParaRPr lang="en-US" altLang="en-US"/>
          </a:p>
        </p:txBody>
      </p:sp>
    </p:spTree>
    <p:extLst>
      <p:ext uri="{BB962C8B-B14F-4D97-AF65-F5344CB8AC3E}">
        <p14:creationId xmlns:p14="http://schemas.microsoft.com/office/powerpoint/2010/main" val="3832451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D9842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r>
              <a:rPr lang="en-US"/>
              <a:t>Presenter's Name, Title, Date, and Location</a:t>
            </a:r>
          </a:p>
          <a:p>
            <a:pPr>
              <a:defRPr/>
            </a:pPr>
            <a:endParaRPr lang="en-US"/>
          </a:p>
        </p:txBody>
      </p:sp>
    </p:spTree>
    <p:extLst>
      <p:ext uri="{BB962C8B-B14F-4D97-AF65-F5344CB8AC3E}">
        <p14:creationId xmlns:p14="http://schemas.microsoft.com/office/powerpoint/2010/main" val="1802481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D9842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235190" y="230188"/>
            <a:ext cx="7568960" cy="461111"/>
          </a:xfrm>
        </p:spPr>
        <p:txBody>
          <a:bodyPr lIns="0" tIns="0" rIns="0" bIns="0">
            <a:noAutofit/>
          </a:bodyPr>
          <a:lstStyle>
            <a:lvl1pPr algn="ctr">
              <a:defRPr sz="3200" baseline="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none"/>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lstStyle>
            <a:lvl1pPr>
              <a:defRPr sz="1000">
                <a:solidFill>
                  <a:schemeClr val="tx1"/>
                </a:solidFill>
              </a:defRPr>
            </a:lvl1pPr>
          </a:lstStyle>
          <a:p>
            <a:pPr>
              <a:defRPr/>
            </a:pPr>
            <a:fld id="{A94B067E-8D28-4B9A-A7CA-D43E28A38FB8}" type="slidenum">
              <a:rPr lang="en-US" altLang="en-US"/>
              <a:pPr>
                <a:defRPr/>
              </a:pPr>
              <a:t>‹#›</a:t>
            </a:fld>
            <a:endParaRPr lang="en-US" altLang="en-US"/>
          </a:p>
        </p:txBody>
      </p:sp>
    </p:spTree>
    <p:extLst>
      <p:ext uri="{BB962C8B-B14F-4D97-AF65-F5344CB8AC3E}">
        <p14:creationId xmlns:p14="http://schemas.microsoft.com/office/powerpoint/2010/main" val="3458972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DBAA28"/>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r>
              <a:rPr lang="en-US"/>
              <a:t>Presenter's Name, Title, Date, and Location</a:t>
            </a:r>
          </a:p>
          <a:p>
            <a:pPr>
              <a:defRPr/>
            </a:pPr>
            <a:endParaRPr lang="en-US"/>
          </a:p>
        </p:txBody>
      </p:sp>
    </p:spTree>
    <p:extLst>
      <p:ext uri="{BB962C8B-B14F-4D97-AF65-F5344CB8AC3E}">
        <p14:creationId xmlns:p14="http://schemas.microsoft.com/office/powerpoint/2010/main" val="3788585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DBAA28"/>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235190" y="230188"/>
            <a:ext cx="7568960" cy="461111"/>
          </a:xfrm>
        </p:spPr>
        <p:txBody>
          <a:bodyPr lIns="0" tIns="0" rIns="0" bIns="0">
            <a:noAutofit/>
          </a:bodyPr>
          <a:lstStyle>
            <a:lvl1pPr algn="ctr">
              <a:defRPr sz="3200" baseline="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none"/>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lstStyle>
            <a:lvl1pPr>
              <a:defRPr sz="1000">
                <a:solidFill>
                  <a:schemeClr val="tx1"/>
                </a:solidFill>
              </a:defRPr>
            </a:lvl1pPr>
          </a:lstStyle>
          <a:p>
            <a:pPr>
              <a:defRPr/>
            </a:pPr>
            <a:fld id="{4E84C28F-A9C7-4F83-9B1C-526CA5358C83}" type="slidenum">
              <a:rPr lang="en-US" altLang="en-US"/>
              <a:pPr>
                <a:defRPr/>
              </a:pPr>
              <a:t>‹#›</a:t>
            </a:fld>
            <a:endParaRPr lang="en-US" altLang="en-US"/>
          </a:p>
        </p:txBody>
      </p:sp>
    </p:spTree>
    <p:extLst>
      <p:ext uri="{BB962C8B-B14F-4D97-AF65-F5344CB8AC3E}">
        <p14:creationId xmlns:p14="http://schemas.microsoft.com/office/powerpoint/2010/main" val="1068427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94953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r>
              <a:rPr lang="en-US"/>
              <a:t>Presenter's Name, Title, Date, and Location</a:t>
            </a:r>
          </a:p>
          <a:p>
            <a:pPr>
              <a:defRPr/>
            </a:pPr>
            <a:endParaRPr lang="en-US"/>
          </a:p>
        </p:txBody>
      </p:sp>
    </p:spTree>
    <p:extLst>
      <p:ext uri="{BB962C8B-B14F-4D97-AF65-F5344CB8AC3E}">
        <p14:creationId xmlns:p14="http://schemas.microsoft.com/office/powerpoint/2010/main" val="3215717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9593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235190" y="230188"/>
            <a:ext cx="7568960" cy="461111"/>
          </a:xfrm>
        </p:spPr>
        <p:txBody>
          <a:bodyPr lIns="0" tIns="0" rIns="0" bIns="0">
            <a:noAutofit/>
          </a:bodyPr>
          <a:lstStyle>
            <a:lvl1pPr algn="ctr">
              <a:defRPr sz="3200" baseline="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none"/>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lstStyle>
            <a:lvl1pPr>
              <a:defRPr sz="1000">
                <a:solidFill>
                  <a:schemeClr val="tx1"/>
                </a:solidFill>
              </a:defRPr>
            </a:lvl1pPr>
          </a:lstStyle>
          <a:p>
            <a:pPr>
              <a:defRPr/>
            </a:pPr>
            <a:fld id="{27A3E1D3-B8A2-45E5-8626-752BCC4BB5AF}" type="slidenum">
              <a:rPr lang="en-US" altLang="en-US"/>
              <a:pPr>
                <a:defRPr/>
              </a:pPr>
              <a:t>‹#›</a:t>
            </a:fld>
            <a:endParaRPr lang="en-US" altLang="en-US"/>
          </a:p>
        </p:txBody>
      </p:sp>
    </p:spTree>
    <p:extLst>
      <p:ext uri="{BB962C8B-B14F-4D97-AF65-F5344CB8AC3E}">
        <p14:creationId xmlns:p14="http://schemas.microsoft.com/office/powerpoint/2010/main" val="314952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8DB8E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a:t>Drag picture to placeholder or click icon to add</a:t>
            </a:r>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r>
              <a:rPr lang="en-US"/>
              <a:t>Presenter's Name, Title, Date, and Location</a:t>
            </a:r>
          </a:p>
          <a:p>
            <a:pPr>
              <a:defRPr/>
            </a:pPr>
            <a:endParaRPr lang="en-US"/>
          </a:p>
        </p:txBody>
      </p:sp>
    </p:spTree>
    <p:extLst>
      <p:ext uri="{BB962C8B-B14F-4D97-AF65-F5344CB8AC3E}">
        <p14:creationId xmlns:p14="http://schemas.microsoft.com/office/powerpoint/2010/main" val="10561555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8BB8E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235190" y="230188"/>
            <a:ext cx="7568960" cy="461111"/>
          </a:xfrm>
        </p:spPr>
        <p:txBody>
          <a:bodyPr lIns="0" tIns="0" rIns="0" bIns="0">
            <a:noAutofit/>
          </a:bodyPr>
          <a:lstStyle>
            <a:lvl1pPr algn="ctr">
              <a:defRPr sz="3200" baseline="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none"/>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lstStyle>
            <a:lvl1pPr>
              <a:defRPr sz="1000">
                <a:solidFill>
                  <a:schemeClr val="tx1"/>
                </a:solidFill>
              </a:defRPr>
            </a:lvl1pPr>
          </a:lstStyle>
          <a:p>
            <a:pPr>
              <a:defRPr/>
            </a:pPr>
            <a:fld id="{EB6364D2-0C44-4E09-8DD3-855365AB1777}" type="slidenum">
              <a:rPr lang="en-US" altLang="en-US"/>
              <a:pPr>
                <a:defRPr/>
              </a:pPr>
              <a:t>‹#›</a:t>
            </a:fld>
            <a:endParaRPr lang="en-US" altLang="en-US"/>
          </a:p>
        </p:txBody>
      </p:sp>
    </p:spTree>
    <p:extLst>
      <p:ext uri="{BB962C8B-B14F-4D97-AF65-F5344CB8AC3E}">
        <p14:creationId xmlns:p14="http://schemas.microsoft.com/office/powerpoint/2010/main" val="992765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6112BF89-D46D-4E61-A4C6-4A52A357320F}" type="datetime1">
              <a:rPr lang="en-US" altLang="en-US"/>
              <a:pPr>
                <a:defRPr/>
              </a:pPr>
              <a:t>10/27/2017</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D872712D-8169-4A64-8660-1F2D5990BC9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086" r:id="rId1"/>
    <p:sldLayoutId id="2147484087" r:id="rId2"/>
    <p:sldLayoutId id="2147484088" r:id="rId3"/>
    <p:sldLayoutId id="2147484089" r:id="rId4"/>
    <p:sldLayoutId id="2147484090" r:id="rId5"/>
    <p:sldLayoutId id="2147484091" r:id="rId6"/>
    <p:sldLayoutId id="2147484092" r:id="rId7"/>
    <p:sldLayoutId id="2147484093" r:id="rId8"/>
    <p:sldLayoutId id="2147484094" r:id="rId9"/>
    <p:sldLayoutId id="2147484095" r:id="rId10"/>
    <p:sldLayoutId id="2147484096" r:id="rId11"/>
    <p:sldLayoutId id="2147484097" r:id="rId12"/>
  </p:sldLayoutIdLst>
  <p:hf hd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defTabSz="457200"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defTabSz="457200"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defTabSz="457200"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defTabSz="457200"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defTabSz="457200" rtl="0" fontAlgn="base">
        <a:spcBef>
          <a:spcPct val="0"/>
        </a:spcBef>
        <a:spcAft>
          <a:spcPct val="0"/>
        </a:spcAft>
        <a:defRPr sz="4400">
          <a:solidFill>
            <a:schemeClr val="tx1"/>
          </a:solidFill>
          <a:latin typeface="Calibri" pitchFamily="34" charset="0"/>
          <a:ea typeface="MS PGothic" pitchFamily="34" charset="-128"/>
        </a:defRPr>
      </a:lvl6pPr>
      <a:lvl7pPr marL="914400" algn="ctr" defTabSz="457200" rtl="0" fontAlgn="base">
        <a:spcBef>
          <a:spcPct val="0"/>
        </a:spcBef>
        <a:spcAft>
          <a:spcPct val="0"/>
        </a:spcAft>
        <a:defRPr sz="4400">
          <a:solidFill>
            <a:schemeClr val="tx1"/>
          </a:solidFill>
          <a:latin typeface="Calibri" pitchFamily="34" charset="0"/>
          <a:ea typeface="MS PGothic" pitchFamily="34" charset="-128"/>
        </a:defRPr>
      </a:lvl7pPr>
      <a:lvl8pPr marL="1371600" algn="ctr" defTabSz="457200" rtl="0" fontAlgn="base">
        <a:spcBef>
          <a:spcPct val="0"/>
        </a:spcBef>
        <a:spcAft>
          <a:spcPct val="0"/>
        </a:spcAft>
        <a:defRPr sz="4400">
          <a:solidFill>
            <a:schemeClr val="tx1"/>
          </a:solidFill>
          <a:latin typeface="Calibri" pitchFamily="34" charset="0"/>
          <a:ea typeface="MS PGothic" pitchFamily="34" charset="-128"/>
        </a:defRPr>
      </a:lvl8pPr>
      <a:lvl9pPr marL="1828800" algn="ctr" defTabSz="457200" rtl="0" fontAlgn="base">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3100" y="707231"/>
            <a:ext cx="5334000" cy="2093912"/>
          </a:xfrm>
        </p:spPr>
        <p:txBody>
          <a:bodyPr rtlCol="0"/>
          <a:lstStyle/>
          <a:p>
            <a:pPr>
              <a:defRPr/>
            </a:pPr>
            <a:r>
              <a:rPr lang="en-US" dirty="0"/>
              <a:t>Joining Hands to</a:t>
            </a:r>
            <a:br>
              <a:rPr lang="en-US" dirty="0"/>
            </a:br>
            <a:r>
              <a:rPr lang="en-US" dirty="0"/>
              <a:t>Provide Employment</a:t>
            </a:r>
            <a:br>
              <a:rPr lang="en-US" dirty="0"/>
            </a:br>
            <a:r>
              <a:rPr lang="en-US" dirty="0"/>
              <a:t>and Training </a:t>
            </a:r>
          </a:p>
          <a:p>
            <a:pPr eaLnBrk="1" fontAlgn="auto" hangingPunct="1">
              <a:spcAft>
                <a:spcPts val="0"/>
              </a:spcAft>
              <a:buFont typeface="Arial"/>
              <a:buNone/>
              <a:defRPr/>
            </a:pPr>
            <a:endParaRPr lang="en-US" sz="2000" dirty="0">
              <a:ea typeface="+mn-ea"/>
            </a:endParaRPr>
          </a:p>
          <a:p>
            <a:pPr eaLnBrk="1" fontAlgn="auto" hangingPunct="1">
              <a:lnSpc>
                <a:spcPct val="100000"/>
              </a:lnSpc>
              <a:spcAft>
                <a:spcPts val="0"/>
              </a:spcAft>
              <a:buFont typeface="Arial"/>
              <a:buNone/>
              <a:defRPr/>
            </a:pPr>
            <a:r>
              <a:rPr lang="en-US" sz="2000" dirty="0">
                <a:ea typeface="+mn-ea"/>
              </a:rPr>
              <a:t>A brief overview of DHHR programs for employment and training</a:t>
            </a:r>
          </a:p>
        </p:txBody>
      </p:sp>
      <p:pic>
        <p:nvPicPr>
          <p:cNvPr id="16387" name="Picture Placeholder 7"/>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502471" y="227013"/>
            <a:ext cx="1358757" cy="960437"/>
          </a:xfrm>
        </p:spPr>
      </p:pic>
      <p:pic>
        <p:nvPicPr>
          <p:cNvPr id="16388" name="Picture Placeholder 8"/>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7952581" y="227013"/>
            <a:ext cx="960437" cy="960437"/>
          </a:xfrm>
        </p:spPr>
      </p:pic>
      <p:pic>
        <p:nvPicPr>
          <p:cNvPr id="16389" name="Picture Placeholder 9"/>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6457950" y="1459932"/>
            <a:ext cx="2457450" cy="1888140"/>
          </a:xfrm>
        </p:spPr>
      </p:pic>
      <p:pic>
        <p:nvPicPr>
          <p:cNvPr id="8" name="Content Placeholder 4" descr="job opportunities.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57950" y="3580869"/>
            <a:ext cx="2457450" cy="117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29784" y="5345113"/>
            <a:ext cx="4721901" cy="1015663"/>
          </a:xfrm>
          <a:prstGeom prst="rect">
            <a:avLst/>
          </a:prstGeom>
          <a:noFill/>
        </p:spPr>
        <p:txBody>
          <a:bodyPr wrap="square" rtlCol="0">
            <a:spAutoFit/>
          </a:bodyPr>
          <a:lstStyle/>
          <a:p>
            <a:r>
              <a:rPr lang="en-US" sz="1200" dirty="0">
                <a:solidFill>
                  <a:schemeClr val="bg1"/>
                </a:solidFill>
              </a:rPr>
              <a:t>Prepared by</a:t>
            </a:r>
          </a:p>
          <a:p>
            <a:r>
              <a:rPr lang="en-US" sz="1200" dirty="0">
                <a:solidFill>
                  <a:schemeClr val="bg1"/>
                </a:solidFill>
              </a:rPr>
              <a:t>Kenneth Lake, Job Developer, Region 3 </a:t>
            </a:r>
          </a:p>
          <a:p>
            <a:r>
              <a:rPr lang="en-US" sz="1200" dirty="0">
                <a:solidFill>
                  <a:schemeClr val="bg1"/>
                </a:solidFill>
              </a:rPr>
              <a:t>153 West Main Street, Suite D</a:t>
            </a:r>
          </a:p>
          <a:p>
            <a:r>
              <a:rPr lang="en-US" sz="1200" dirty="0">
                <a:solidFill>
                  <a:schemeClr val="bg1"/>
                </a:solidFill>
              </a:rPr>
              <a:t>Clarksburg, WV  26301</a:t>
            </a:r>
          </a:p>
          <a:p>
            <a:r>
              <a:rPr lang="en-US" sz="1200" dirty="0">
                <a:solidFill>
                  <a:schemeClr val="bg1"/>
                </a:solidFill>
              </a:rPr>
              <a:t> January/2017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34950" y="230188"/>
            <a:ext cx="7594600" cy="460375"/>
          </a:xfrm>
        </p:spPr>
        <p:txBody>
          <a:bodyPr/>
          <a:lstStyle/>
          <a:p>
            <a:pPr eaLnBrk="1" hangingPunct="1"/>
            <a:r>
              <a:rPr lang="en-US" altLang="en-US" dirty="0"/>
              <a:t> </a:t>
            </a:r>
          </a:p>
        </p:txBody>
      </p:sp>
      <p:sp>
        <p:nvSpPr>
          <p:cNvPr id="1945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CB66B735-5206-4D50-9147-F9C3FBCA5EA8}" type="slidenum">
              <a:rPr lang="en-US" altLang="en-US" sz="1000" smtClean="0"/>
              <a:pPr>
                <a:spcBef>
                  <a:spcPct val="0"/>
                </a:spcBef>
                <a:buFontTx/>
                <a:buNone/>
              </a:pPr>
              <a:t>1</a:t>
            </a:fld>
            <a:endParaRPr lang="en-US" altLang="en-US" sz="1000"/>
          </a:p>
        </p:txBody>
      </p:sp>
      <p:graphicFrame>
        <p:nvGraphicFramePr>
          <p:cNvPr id="5" name="Content Placeholder 3"/>
          <p:cNvGraphicFramePr>
            <a:graphicFrameLocks/>
          </p:cNvGraphicFramePr>
          <p:nvPr>
            <p:extLst>
              <p:ext uri="{D42A27DB-BD31-4B8C-83A1-F6EECF244321}">
                <p14:modId xmlns:p14="http://schemas.microsoft.com/office/powerpoint/2010/main" val="2735479745"/>
              </p:ext>
            </p:extLst>
          </p:nvPr>
        </p:nvGraphicFramePr>
        <p:xfrm>
          <a:off x="920884" y="1303020"/>
          <a:ext cx="7591291" cy="4806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374754" y="2773180"/>
            <a:ext cx="7962796" cy="1077218"/>
          </a:xfrm>
          <a:prstGeom prst="rect">
            <a:avLst/>
          </a:prstGeom>
          <a:noFill/>
        </p:spPr>
        <p:txBody>
          <a:bodyPr wrap="square" rtlCol="0">
            <a:spAutoFit/>
          </a:bodyPr>
          <a:lstStyle/>
          <a:p>
            <a:pPr algn="ctr"/>
            <a:r>
              <a:rPr lang="en-US"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Supplemental Nutrition Assistance Program Employment &amp; Training</a:t>
            </a:r>
          </a:p>
        </p:txBody>
      </p:sp>
      <p:sp>
        <p:nvSpPr>
          <p:cNvPr id="6" name="TextBox 5"/>
          <p:cNvSpPr txBox="1"/>
          <p:nvPr/>
        </p:nvSpPr>
        <p:spPr>
          <a:xfrm>
            <a:off x="549379" y="6063962"/>
            <a:ext cx="7962796" cy="584775"/>
          </a:xfrm>
          <a:prstGeom prst="rect">
            <a:avLst/>
          </a:prstGeom>
          <a:noFill/>
        </p:spPr>
        <p:txBody>
          <a:bodyPr wrap="square" rtlCol="0">
            <a:spAutoFit/>
          </a:bodyPr>
          <a:lstStyle/>
          <a:p>
            <a:pPr algn="ctr"/>
            <a:r>
              <a:rPr lang="en-US"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Temporary Assistance for Needy Families</a:t>
            </a:r>
          </a:p>
        </p:txBody>
      </p:sp>
      <p:sp>
        <p:nvSpPr>
          <p:cNvPr id="3" name="TextBox 2"/>
          <p:cNvSpPr txBox="1"/>
          <p:nvPr/>
        </p:nvSpPr>
        <p:spPr>
          <a:xfrm>
            <a:off x="1917700" y="179145"/>
            <a:ext cx="4229100" cy="584775"/>
          </a:xfrm>
          <a:prstGeom prst="rect">
            <a:avLst/>
          </a:prstGeom>
          <a:noFill/>
        </p:spPr>
        <p:txBody>
          <a:bodyPr wrap="square" rtlCol="0">
            <a:spAutoFit/>
          </a:bodyPr>
          <a:lstStyle/>
          <a:p>
            <a:pPr algn="ctr"/>
            <a:r>
              <a:rPr lang="en-US" sz="3200" dirty="0">
                <a:solidFill>
                  <a:schemeClr val="bg1"/>
                </a:solidFill>
              </a:rPr>
              <a:t>DHHR Programs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vertical)">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5"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randombar(vertical)">
                                      <p:cBhvr>
                                        <p:cTn id="1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2" grpId="0" build="allAtOnce"/>
      <p:bldP spid="6"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34950" y="230188"/>
            <a:ext cx="7594600" cy="460375"/>
          </a:xfrm>
        </p:spPr>
        <p:txBody>
          <a:bodyPr/>
          <a:lstStyle/>
          <a:p>
            <a:pPr eaLnBrk="1" hangingPunct="1"/>
            <a:r>
              <a:rPr lang="en-US" altLang="en-US" dirty="0"/>
              <a:t>SNAP E&amp;T</a:t>
            </a:r>
          </a:p>
        </p:txBody>
      </p:sp>
      <p:sp>
        <p:nvSpPr>
          <p:cNvPr id="2048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B772BA7C-9013-41D2-9034-03354514A3BA}" type="slidenum">
              <a:rPr lang="en-US" altLang="en-US" sz="1000" smtClean="0"/>
              <a:pPr>
                <a:spcBef>
                  <a:spcPct val="0"/>
                </a:spcBef>
                <a:buFontTx/>
                <a:buNone/>
              </a:pPr>
              <a:t>2</a:t>
            </a:fld>
            <a:endParaRPr lang="en-US" altLang="en-US" sz="1000"/>
          </a:p>
        </p:txBody>
      </p:sp>
      <p:graphicFrame>
        <p:nvGraphicFramePr>
          <p:cNvPr id="5" name="Content Placeholder 3"/>
          <p:cNvGraphicFramePr>
            <a:graphicFrameLocks/>
          </p:cNvGraphicFramePr>
          <p:nvPr>
            <p:extLst>
              <p:ext uri="{D42A27DB-BD31-4B8C-83A1-F6EECF244321}">
                <p14:modId xmlns:p14="http://schemas.microsoft.com/office/powerpoint/2010/main" val="76146339"/>
              </p:ext>
            </p:extLst>
          </p:nvPr>
        </p:nvGraphicFramePr>
        <p:xfrm>
          <a:off x="465923" y="1163781"/>
          <a:ext cx="8220877" cy="49458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34950" y="230188"/>
            <a:ext cx="7594600" cy="460375"/>
          </a:xfrm>
        </p:spPr>
        <p:txBody>
          <a:bodyPr/>
          <a:lstStyle/>
          <a:p>
            <a:pPr eaLnBrk="1" hangingPunct="1"/>
            <a:r>
              <a:rPr lang="en-US" altLang="en-US" dirty="0"/>
              <a:t>The Goal</a:t>
            </a:r>
          </a:p>
        </p:txBody>
      </p:sp>
      <p:sp>
        <p:nvSpPr>
          <p:cNvPr id="22531"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A4FA8796-A633-487E-90C4-96581AAF799C}" type="slidenum">
              <a:rPr lang="en-US" altLang="en-US" sz="1000" smtClean="0"/>
              <a:pPr>
                <a:spcBef>
                  <a:spcPct val="0"/>
                </a:spcBef>
                <a:buFontTx/>
                <a:buNone/>
              </a:pPr>
              <a:t>3</a:t>
            </a:fld>
            <a:endParaRPr lang="en-US" altLang="en-US" sz="1000"/>
          </a:p>
        </p:txBody>
      </p:sp>
      <p:sp>
        <p:nvSpPr>
          <p:cNvPr id="6" name="Content Placeholder 2"/>
          <p:cNvSpPr>
            <a:spLocks noGrp="1"/>
          </p:cNvSpPr>
          <p:nvPr>
            <p:ph idx="1"/>
          </p:nvPr>
        </p:nvSpPr>
        <p:spPr>
          <a:xfrm>
            <a:off x="384175" y="1093788"/>
            <a:ext cx="8315325" cy="5434012"/>
          </a:xfrm>
        </p:spPr>
        <p:txBody>
          <a:bodyPr>
            <a:normAutofit/>
          </a:bodyPr>
          <a:lstStyle/>
          <a:p>
            <a:pPr algn="ctr">
              <a:defRPr/>
            </a:pPr>
            <a:endParaRPr lang="en-US" sz="3400" dirty="0">
              <a:solidFill>
                <a:srgbClr val="B81C18"/>
              </a:solidFill>
            </a:endParaRPr>
          </a:p>
          <a:p>
            <a:pPr algn="ctr">
              <a:defRPr/>
            </a:pPr>
            <a:r>
              <a:rPr lang="en-US" altLang="en-US" sz="4000" dirty="0">
                <a:solidFill>
                  <a:schemeClr val="accent1">
                    <a:lumMod val="75000"/>
                  </a:schemeClr>
                </a:solidFill>
                <a:cs typeface="Aharoni" panose="02010803020104030203" pitchFamily="2" charset="-79"/>
              </a:rPr>
              <a:t>To provide SNAP participants opportunities to gain skills, training or experience that will improve their employment prospects and reduce their reliance on SNAP benefits.</a:t>
            </a:r>
          </a:p>
          <a:p>
            <a:pPr>
              <a:defRPr/>
            </a:pPr>
            <a:endParaRPr lang="en-US" altLang="en-US" sz="4000" dirty="0">
              <a:solidFill>
                <a:schemeClr val="accent1">
                  <a:lumMod val="75000"/>
                </a:schemeClr>
              </a:solidFill>
              <a:latin typeface="Arial Black" panose="020B0A04020102020204" pitchFamily="34" charset="0"/>
              <a:cs typeface="Aharoni" panose="02010803020104030203" pitchFamily="2" charset="-79"/>
            </a:endParaRPr>
          </a:p>
          <a:p>
            <a:pPr>
              <a:defRPr/>
            </a:pPr>
            <a:endParaRPr lang="en-US" altLang="en-US" sz="4000" dirty="0">
              <a:solidFill>
                <a:schemeClr val="accent1">
                  <a:lumMod val="75000"/>
                </a:schemeClr>
              </a:solidFill>
              <a:latin typeface="Arial Black" panose="020B0A04020102020204" pitchFamily="34" charset="0"/>
              <a:cs typeface="Aharoni" panose="02010803020104030203" pitchFamily="2" charset="-79"/>
            </a:endParaRPr>
          </a:p>
          <a:p>
            <a:pPr>
              <a:defRPr/>
            </a:pPr>
            <a:endParaRPr lang="en-US" altLang="en-US" sz="4000" dirty="0">
              <a:solidFill>
                <a:schemeClr val="accent1">
                  <a:lumMod val="75000"/>
                </a:schemeClr>
              </a:solidFill>
              <a:latin typeface="Arial Black" panose="020B0A04020102020204" pitchFamily="34" charset="0"/>
              <a:cs typeface="Aharoni" panose="02010803020104030203" pitchFamily="2" charset="-79"/>
            </a:endParaRPr>
          </a:p>
          <a:p>
            <a:pPr>
              <a:defRPr/>
            </a:pPr>
            <a:endParaRPr lang="en-US" altLang="en-US" sz="4000" dirty="0">
              <a:solidFill>
                <a:schemeClr val="accent1">
                  <a:lumMod val="75000"/>
                </a:schemeClr>
              </a:solidFill>
              <a:latin typeface="Arial Black" panose="020B0A04020102020204" pitchFamily="34" charset="0"/>
              <a:cs typeface="Aharoni" panose="02010803020104030203" pitchFamily="2" charset="-79"/>
            </a:endParaRPr>
          </a:p>
          <a:p>
            <a:pPr>
              <a:defRPr/>
            </a:pPr>
            <a:endParaRPr lang="en-US" sz="4200" dirty="0">
              <a:solidFill>
                <a:schemeClr val="accent1">
                  <a:lumMod val="75000"/>
                </a:schemeClr>
              </a:solidFill>
              <a:latin typeface="Arial Black" panose="020B0A04020102020204" pitchFamily="34" charset="0"/>
              <a:cs typeface="Aharoni" panose="02010803020104030203" pitchFamily="2" charset="-79"/>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left)">
                                      <p:cBhvr>
                                        <p:cTn id="7"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Title 1"/>
          <p:cNvSpPr>
            <a:spLocks noGrp="1"/>
          </p:cNvSpPr>
          <p:nvPr>
            <p:ph type="title"/>
          </p:nvPr>
        </p:nvSpPr>
        <p:spPr>
          <a:xfrm>
            <a:off x="234950" y="230188"/>
            <a:ext cx="7594600" cy="460375"/>
          </a:xfrm>
        </p:spPr>
        <p:txBody>
          <a:bodyPr/>
          <a:lstStyle/>
          <a:p>
            <a:pPr eaLnBrk="1" hangingPunct="1"/>
            <a:r>
              <a:rPr lang="en-US" altLang="en-US" dirty="0"/>
              <a:t>Overview</a:t>
            </a:r>
          </a:p>
        </p:txBody>
      </p:sp>
      <p:sp>
        <p:nvSpPr>
          <p:cNvPr id="6" name="Content Placeholder 2"/>
          <p:cNvSpPr>
            <a:spLocks noGrp="1"/>
          </p:cNvSpPr>
          <p:nvPr>
            <p:ph idx="1"/>
          </p:nvPr>
        </p:nvSpPr>
        <p:spPr>
          <a:xfrm>
            <a:off x="371475" y="1004888"/>
            <a:ext cx="8428038" cy="5522912"/>
          </a:xfrm>
        </p:spPr>
        <p:txBody>
          <a:bodyPr>
            <a:noAutofit/>
          </a:bodyPr>
          <a:lstStyle/>
          <a:p>
            <a:pPr marL="457200" indent="-457200">
              <a:spcAft>
                <a:spcPts val="1200"/>
              </a:spcAft>
              <a:buFont typeface="Arial" panose="020B0604020202020204" pitchFamily="34" charset="0"/>
              <a:buChar char="•"/>
              <a:defRPr/>
            </a:pPr>
            <a:r>
              <a:rPr lang="en-US" sz="2600" dirty="0">
                <a:solidFill>
                  <a:schemeClr val="accent1">
                    <a:lumMod val="75000"/>
                  </a:schemeClr>
                </a:solidFill>
                <a:cs typeface="Aharoni" panose="02010803020104030203" pitchFamily="2" charset="-79"/>
              </a:rPr>
              <a:t>Participant is referred to SNAP E&amp;T and attends Orientation.</a:t>
            </a:r>
          </a:p>
          <a:p>
            <a:pPr marL="457200" indent="-457200">
              <a:spcAft>
                <a:spcPts val="1200"/>
              </a:spcAft>
              <a:buFont typeface="Arial" panose="020B0604020202020204" pitchFamily="34" charset="0"/>
              <a:buChar char="•"/>
              <a:defRPr/>
            </a:pPr>
            <a:r>
              <a:rPr lang="en-US" sz="2600" dirty="0">
                <a:solidFill>
                  <a:schemeClr val="accent1">
                    <a:lumMod val="75000"/>
                  </a:schemeClr>
                </a:solidFill>
                <a:cs typeface="Aharoni" panose="02010803020104030203" pitchFamily="2" charset="-79"/>
              </a:rPr>
              <a:t>Participant has a one-on-one meeting with SNAP E&amp;T worker and signs Self-Sufficiency Plan (SSP), which lays out his or her goals.</a:t>
            </a:r>
          </a:p>
          <a:p>
            <a:pPr marL="457200" indent="-457200">
              <a:spcAft>
                <a:spcPts val="1200"/>
              </a:spcAft>
              <a:buFont typeface="Arial" panose="020B0604020202020204" pitchFamily="34" charset="0"/>
              <a:buChar char="•"/>
              <a:defRPr/>
            </a:pPr>
            <a:r>
              <a:rPr lang="en-US" sz="2600" dirty="0">
                <a:solidFill>
                  <a:schemeClr val="accent1">
                    <a:lumMod val="75000"/>
                  </a:schemeClr>
                </a:solidFill>
                <a:cs typeface="Aharoni" panose="02010803020104030203" pitchFamily="2" charset="-79"/>
              </a:rPr>
              <a:t>Participant is connected to a partner agency and begins employment and training activity. Activities can  include:  ESL, high school equivalency, ABE, Job Skills Training, or college</a:t>
            </a:r>
          </a:p>
          <a:p>
            <a:pPr marL="457200" indent="-457200">
              <a:spcAft>
                <a:spcPts val="1200"/>
              </a:spcAft>
              <a:buFont typeface="Arial" panose="020B0604020202020204" pitchFamily="34" charset="0"/>
              <a:buChar char="•"/>
              <a:defRPr/>
            </a:pPr>
            <a:r>
              <a:rPr lang="en-US" sz="2600" dirty="0">
                <a:solidFill>
                  <a:schemeClr val="accent1">
                    <a:lumMod val="75000"/>
                  </a:schemeClr>
                </a:solidFill>
                <a:cs typeface="Aharoni" panose="02010803020104030203" pitchFamily="2" charset="-79"/>
              </a:rPr>
              <a:t>Third party partners provide employment and training activities.  They then submit for reimbursement of 50% of allowable costs related to activities.</a:t>
            </a:r>
          </a:p>
        </p:txBody>
      </p:sp>
      <p:sp>
        <p:nvSpPr>
          <p:cNvPr id="23556"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01B3A84B-792A-4819-96B4-45AD04FF321C}" type="slidenum">
              <a:rPr lang="en-US" altLang="en-US" sz="1000" smtClean="0"/>
              <a:pPr>
                <a:spcBef>
                  <a:spcPct val="0"/>
                </a:spcBef>
                <a:buFontTx/>
                <a:buNone/>
              </a:pPr>
              <a:t>4</a:t>
            </a:fld>
            <a:endParaRPr lang="en-US" altLang="en-US" sz="100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234950" y="230188"/>
            <a:ext cx="7594600" cy="460375"/>
          </a:xfrm>
        </p:spPr>
        <p:txBody>
          <a:bodyPr/>
          <a:lstStyle/>
          <a:p>
            <a:pPr eaLnBrk="1" hangingPunct="1"/>
            <a:r>
              <a:rPr lang="en-US" altLang="en-US" dirty="0"/>
              <a:t>Benefits of Partnerships</a:t>
            </a:r>
          </a:p>
        </p:txBody>
      </p:sp>
      <p:sp>
        <p:nvSpPr>
          <p:cNvPr id="27651"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EB2F5F3E-7279-4866-97E6-830574E9857B}" type="slidenum">
              <a:rPr lang="en-US" altLang="en-US" sz="1000" smtClean="0"/>
              <a:pPr>
                <a:spcBef>
                  <a:spcPct val="0"/>
                </a:spcBef>
                <a:buFontTx/>
                <a:buNone/>
              </a:pPr>
              <a:t>5</a:t>
            </a:fld>
            <a:endParaRPr lang="en-US" altLang="en-US" sz="1000"/>
          </a:p>
        </p:txBody>
      </p:sp>
      <p:sp>
        <p:nvSpPr>
          <p:cNvPr id="6" name="Content Placeholder 2"/>
          <p:cNvSpPr>
            <a:spLocks noGrp="1"/>
          </p:cNvSpPr>
          <p:nvPr>
            <p:ph idx="1"/>
          </p:nvPr>
        </p:nvSpPr>
        <p:spPr>
          <a:xfrm>
            <a:off x="384175" y="1093788"/>
            <a:ext cx="8315325" cy="5434012"/>
          </a:xfrm>
        </p:spPr>
        <p:txBody>
          <a:bodyPr>
            <a:normAutofit fontScale="92500" lnSpcReduction="20000"/>
          </a:bodyPr>
          <a:lstStyle/>
          <a:p>
            <a:pPr marL="571500" indent="-571500">
              <a:spcAft>
                <a:spcPts val="1200"/>
              </a:spcAft>
              <a:buFont typeface="Arial" panose="020B0604020202020204" pitchFamily="34" charset="0"/>
              <a:buChar char="•"/>
              <a:defRPr/>
            </a:pPr>
            <a:r>
              <a:rPr lang="en-US" sz="3300" dirty="0">
                <a:solidFill>
                  <a:schemeClr val="accent1">
                    <a:lumMod val="75000"/>
                  </a:schemeClr>
                </a:solidFill>
                <a:cs typeface="Aharoni" panose="02010803020104030203" pitchFamily="2" charset="-79"/>
              </a:rPr>
              <a:t>Builds on the efforts of employment and training providers.</a:t>
            </a:r>
          </a:p>
          <a:p>
            <a:pPr marL="571500" indent="-571500">
              <a:spcAft>
                <a:spcPts val="1200"/>
              </a:spcAft>
              <a:buFont typeface="Arial" panose="020B0604020202020204" pitchFamily="34" charset="0"/>
              <a:buChar char="•"/>
              <a:defRPr/>
            </a:pPr>
            <a:r>
              <a:rPr lang="en-US" sz="3300" dirty="0">
                <a:solidFill>
                  <a:schemeClr val="accent1">
                    <a:lumMod val="75000"/>
                  </a:schemeClr>
                </a:solidFill>
                <a:cs typeface="Aharoni" panose="02010803020104030203" pitchFamily="2" charset="-79"/>
              </a:rPr>
              <a:t>Assists low-income adults to receive skills and training. </a:t>
            </a:r>
          </a:p>
          <a:p>
            <a:pPr marL="571500" indent="-571500">
              <a:spcAft>
                <a:spcPts val="1200"/>
              </a:spcAft>
              <a:buFont typeface="Arial" panose="020B0604020202020204" pitchFamily="34" charset="0"/>
              <a:buChar char="•"/>
              <a:defRPr/>
            </a:pPr>
            <a:r>
              <a:rPr lang="en-US" sz="3300" dirty="0">
                <a:solidFill>
                  <a:schemeClr val="accent1">
                    <a:lumMod val="75000"/>
                  </a:schemeClr>
                </a:solidFill>
                <a:cs typeface="Aharoni" panose="02010803020104030203" pitchFamily="2" charset="-79"/>
              </a:rPr>
              <a:t>Increases the number of skilled workers in the labor pool.</a:t>
            </a:r>
          </a:p>
          <a:p>
            <a:pPr marL="571500" indent="-571500">
              <a:spcAft>
                <a:spcPts val="1200"/>
              </a:spcAft>
              <a:buFont typeface="Arial" panose="020B0604020202020204" pitchFamily="34" charset="0"/>
              <a:buChar char="•"/>
              <a:defRPr/>
            </a:pPr>
            <a:r>
              <a:rPr lang="en-US" sz="3300" dirty="0">
                <a:solidFill>
                  <a:schemeClr val="accent1">
                    <a:lumMod val="75000"/>
                  </a:schemeClr>
                </a:solidFill>
                <a:cs typeface="Aharoni" panose="02010803020104030203" pitchFamily="2" charset="-79"/>
              </a:rPr>
              <a:t>Increases employability of workers.</a:t>
            </a:r>
          </a:p>
          <a:p>
            <a:pPr marL="571500" indent="-571500">
              <a:spcAft>
                <a:spcPts val="1200"/>
              </a:spcAft>
              <a:buFont typeface="Arial" panose="020B0604020202020204" pitchFamily="34" charset="0"/>
              <a:buChar char="•"/>
              <a:defRPr/>
            </a:pPr>
            <a:r>
              <a:rPr lang="en-US" sz="3300" dirty="0">
                <a:solidFill>
                  <a:schemeClr val="accent1">
                    <a:lumMod val="75000"/>
                  </a:schemeClr>
                </a:solidFill>
                <a:cs typeface="Aharoni" panose="02010803020104030203" pitchFamily="2" charset="-79"/>
              </a:rPr>
              <a:t>Decreases costs of training for employers.</a:t>
            </a:r>
          </a:p>
          <a:p>
            <a:pPr marL="571500" indent="-571500">
              <a:spcAft>
                <a:spcPts val="1200"/>
              </a:spcAft>
              <a:buFont typeface="Arial" panose="020B0604020202020204" pitchFamily="34" charset="0"/>
              <a:buChar char="•"/>
              <a:defRPr/>
            </a:pPr>
            <a:r>
              <a:rPr lang="en-US" sz="3300" dirty="0">
                <a:solidFill>
                  <a:schemeClr val="accent1">
                    <a:lumMod val="75000"/>
                  </a:schemeClr>
                </a:solidFill>
                <a:cs typeface="Aharoni" panose="02010803020104030203" pitchFamily="2" charset="-79"/>
              </a:rPr>
              <a:t>Increases productivity.</a:t>
            </a:r>
          </a:p>
          <a:p>
            <a:pPr marL="571500" indent="-571500">
              <a:spcAft>
                <a:spcPts val="1200"/>
              </a:spcAft>
              <a:buFont typeface="Arial" panose="020B0604020202020204" pitchFamily="34" charset="0"/>
              <a:buChar char="•"/>
              <a:defRPr/>
            </a:pPr>
            <a:r>
              <a:rPr lang="en-US" sz="3300" dirty="0">
                <a:solidFill>
                  <a:schemeClr val="accent1">
                    <a:lumMod val="75000"/>
                  </a:schemeClr>
                </a:solidFill>
                <a:cs typeface="Aharoni" panose="02010803020104030203" pitchFamily="2" charset="-79"/>
              </a:rPr>
              <a:t>Fuels economic growth.</a:t>
            </a:r>
          </a:p>
          <a:p>
            <a:pPr>
              <a:defRPr/>
            </a:pPr>
            <a:endParaRPr lang="en-US" sz="4200" dirty="0">
              <a:solidFill>
                <a:schemeClr val="accent1">
                  <a:lumMod val="75000"/>
                </a:schemeClr>
              </a:solidFill>
              <a:latin typeface="Arial Black" panose="020B0A04020102020204" pitchFamily="34" charset="0"/>
              <a:cs typeface="Aharoni" panose="02010803020104030203" pitchFamily="2" charset="-79"/>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20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wipe(left)">
                                      <p:cBhvr>
                                        <p:cTn id="32" dur="20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wipe(left)">
                                      <p:cBhvr>
                                        <p:cTn id="37"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Title 1"/>
          <p:cNvSpPr>
            <a:spLocks noGrp="1"/>
          </p:cNvSpPr>
          <p:nvPr>
            <p:ph type="title"/>
          </p:nvPr>
        </p:nvSpPr>
        <p:spPr>
          <a:xfrm>
            <a:off x="234950" y="230188"/>
            <a:ext cx="7594600" cy="460375"/>
          </a:xfrm>
        </p:spPr>
        <p:txBody>
          <a:bodyPr/>
          <a:lstStyle/>
          <a:p>
            <a:pPr eaLnBrk="1" hangingPunct="1"/>
            <a:r>
              <a:rPr lang="en-US" altLang="en-US" dirty="0"/>
              <a:t>Partner Requirements</a:t>
            </a:r>
          </a:p>
        </p:txBody>
      </p:sp>
      <p:sp>
        <p:nvSpPr>
          <p:cNvPr id="6" name="Content Placeholder 2"/>
          <p:cNvSpPr>
            <a:spLocks noGrp="1"/>
          </p:cNvSpPr>
          <p:nvPr>
            <p:ph idx="1"/>
          </p:nvPr>
        </p:nvSpPr>
        <p:spPr>
          <a:xfrm>
            <a:off x="234950" y="690563"/>
            <a:ext cx="8766810" cy="5837237"/>
          </a:xfrm>
        </p:spPr>
        <p:txBody>
          <a:bodyPr>
            <a:normAutofit fontScale="25000" lnSpcReduction="20000"/>
          </a:bodyPr>
          <a:lstStyle/>
          <a:p>
            <a:pPr algn="ctr">
              <a:defRPr/>
            </a:pPr>
            <a:endParaRPr lang="en-US" sz="3400" dirty="0">
              <a:solidFill>
                <a:srgbClr val="B81C18"/>
              </a:solidFill>
            </a:endParaRPr>
          </a:p>
          <a:p>
            <a:pPr marL="571500" indent="-571500">
              <a:spcAft>
                <a:spcPts val="1200"/>
              </a:spcAft>
              <a:buSzPct val="95000"/>
              <a:buFont typeface="Arial" panose="020B0604020202020204" pitchFamily="34" charset="0"/>
              <a:buChar char="•"/>
              <a:defRPr/>
            </a:pPr>
            <a:r>
              <a:rPr lang="en-US" sz="10400" dirty="0">
                <a:solidFill>
                  <a:schemeClr val="accent1">
                    <a:lumMod val="75000"/>
                  </a:schemeClr>
                </a:solidFill>
                <a:cs typeface="Aharoni" panose="02010803020104030203" pitchFamily="2" charset="-79"/>
              </a:rPr>
              <a:t>Must provide structured educational activities that improve basic skills or otherwise improve employability.</a:t>
            </a:r>
          </a:p>
          <a:p>
            <a:pPr marL="571500" indent="-571500">
              <a:spcAft>
                <a:spcPts val="1200"/>
              </a:spcAft>
              <a:buFont typeface="Arial" panose="020B0604020202020204" pitchFamily="34" charset="0"/>
              <a:buChar char="•"/>
              <a:defRPr/>
            </a:pPr>
            <a:r>
              <a:rPr lang="en-US" sz="10400" dirty="0">
                <a:solidFill>
                  <a:schemeClr val="accent1">
                    <a:lumMod val="75000"/>
                  </a:schemeClr>
                </a:solidFill>
                <a:cs typeface="Aharoni" panose="02010803020104030203" pitchFamily="2" charset="-79"/>
              </a:rPr>
              <a:t>Must be in good standing with the State of West Virginia, (taxes current, workers compensation, etc.). </a:t>
            </a:r>
          </a:p>
          <a:p>
            <a:pPr marL="571500" indent="-571500">
              <a:spcAft>
                <a:spcPts val="1200"/>
              </a:spcAft>
              <a:buFont typeface="Arial" panose="020B0604020202020204" pitchFamily="34" charset="0"/>
              <a:buChar char="•"/>
              <a:defRPr/>
            </a:pPr>
            <a:r>
              <a:rPr lang="en-US" sz="10400" dirty="0">
                <a:solidFill>
                  <a:schemeClr val="accent1">
                    <a:lumMod val="75000"/>
                  </a:schemeClr>
                </a:solidFill>
                <a:cs typeface="Aharoni" panose="02010803020104030203" pitchFamily="2" charset="-79"/>
              </a:rPr>
              <a:t>The training institution and instructor must meet the licensing and certification standards of the appropriate governing agency.</a:t>
            </a:r>
          </a:p>
          <a:p>
            <a:pPr marL="571500" indent="-571500">
              <a:spcAft>
                <a:spcPts val="1200"/>
              </a:spcAft>
              <a:buFont typeface="Arial" panose="020B0604020202020204" pitchFamily="34" charset="0"/>
              <a:buChar char="•"/>
              <a:defRPr/>
            </a:pPr>
            <a:r>
              <a:rPr lang="en-US" sz="10400" dirty="0">
                <a:solidFill>
                  <a:schemeClr val="accent1">
                    <a:lumMod val="75000"/>
                  </a:schemeClr>
                </a:solidFill>
                <a:cs typeface="Aharoni" panose="02010803020104030203" pitchFamily="2" charset="-79"/>
              </a:rPr>
              <a:t>Provide safety equipment, special clothing and tools needed to perform the assigned duties.</a:t>
            </a:r>
          </a:p>
          <a:p>
            <a:pPr marL="571500" indent="-571500">
              <a:spcAft>
                <a:spcPts val="1200"/>
              </a:spcAft>
              <a:buFont typeface="Arial" panose="020B0604020202020204" pitchFamily="34" charset="0"/>
              <a:buChar char="•"/>
              <a:defRPr/>
            </a:pPr>
            <a:r>
              <a:rPr lang="en-US" sz="10400" dirty="0">
                <a:solidFill>
                  <a:schemeClr val="accent1">
                    <a:lumMod val="75000"/>
                  </a:schemeClr>
                </a:solidFill>
                <a:cs typeface="Aharoni" panose="02010803020104030203" pitchFamily="2" charset="-79"/>
              </a:rPr>
              <a:t>Track &amp; report client participation and progress.</a:t>
            </a:r>
          </a:p>
          <a:p>
            <a:pPr marL="571500" indent="-571500">
              <a:spcAft>
                <a:spcPts val="1200"/>
              </a:spcAft>
              <a:buFont typeface="Arial" panose="020B0604020202020204" pitchFamily="34" charset="0"/>
              <a:buChar char="•"/>
              <a:defRPr/>
            </a:pPr>
            <a:r>
              <a:rPr lang="en-US" sz="10400" dirty="0">
                <a:solidFill>
                  <a:schemeClr val="accent1">
                    <a:lumMod val="75000"/>
                  </a:schemeClr>
                </a:solidFill>
                <a:cs typeface="Aharoni" panose="02010803020104030203" pitchFamily="2" charset="-79"/>
              </a:rPr>
              <a:t>Track allowable expenses, and submit for reimbursement.</a:t>
            </a:r>
          </a:p>
          <a:p>
            <a:pPr marL="571500" indent="-571500">
              <a:spcAft>
                <a:spcPts val="1200"/>
              </a:spcAft>
              <a:buFont typeface="Arial" panose="020B0604020202020204" pitchFamily="34" charset="0"/>
              <a:buChar char="•"/>
              <a:defRPr/>
            </a:pPr>
            <a:r>
              <a:rPr lang="en-US" sz="10400" dirty="0">
                <a:solidFill>
                  <a:schemeClr val="accent1">
                    <a:lumMod val="75000"/>
                  </a:schemeClr>
                </a:solidFill>
                <a:cs typeface="Aharoni" panose="02010803020104030203" pitchFamily="2" charset="-79"/>
              </a:rPr>
              <a:t>Retain accessible records for a period of three years.</a:t>
            </a:r>
          </a:p>
        </p:txBody>
      </p:sp>
      <p:sp>
        <p:nvSpPr>
          <p:cNvPr id="28676"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82B0832E-F052-417D-8C5D-1C929FBA90B1}" type="slidenum">
              <a:rPr lang="en-US" altLang="en-US" sz="1000" smtClean="0"/>
              <a:pPr>
                <a:spcBef>
                  <a:spcPct val="0"/>
                </a:spcBef>
                <a:buFontTx/>
                <a:buNone/>
              </a:pPr>
              <a:t>6</a:t>
            </a:fld>
            <a:endParaRPr lang="en-US" altLang="en-US" sz="100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left)">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left)">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wipe(left)">
                                      <p:cBhvr>
                                        <p:cTn id="17" dur="2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wipe(left)">
                                      <p:cBhvr>
                                        <p:cTn id="22" dur="2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wipe(left)">
                                      <p:cBhvr>
                                        <p:cTn id="27" dur="20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wipe(left)">
                                      <p:cBhvr>
                                        <p:cTn id="32" dur="20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wipe(left)">
                                      <p:cBhvr>
                                        <p:cTn id="37" dur="2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234950" y="230188"/>
            <a:ext cx="7594600" cy="460375"/>
          </a:xfrm>
        </p:spPr>
        <p:txBody>
          <a:bodyPr/>
          <a:lstStyle/>
          <a:p>
            <a:pPr eaLnBrk="1" hangingPunct="1"/>
            <a:r>
              <a:rPr lang="en-US" altLang="en-US" dirty="0"/>
              <a:t>Reimbursements</a:t>
            </a:r>
          </a:p>
        </p:txBody>
      </p:sp>
      <p:sp>
        <p:nvSpPr>
          <p:cNvPr id="26627"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DEC25487-E236-4155-BD23-277319BF70F5}" type="slidenum">
              <a:rPr lang="en-US" altLang="en-US" sz="1000" smtClean="0"/>
              <a:pPr>
                <a:spcBef>
                  <a:spcPct val="0"/>
                </a:spcBef>
                <a:buFontTx/>
                <a:buNone/>
              </a:pPr>
              <a:t>7</a:t>
            </a:fld>
            <a:endParaRPr lang="en-US" altLang="en-US" sz="1000" dirty="0"/>
          </a:p>
        </p:txBody>
      </p:sp>
      <p:sp>
        <p:nvSpPr>
          <p:cNvPr id="6" name="Content Placeholder 2"/>
          <p:cNvSpPr>
            <a:spLocks noGrp="1"/>
          </p:cNvSpPr>
          <p:nvPr>
            <p:ph idx="1"/>
          </p:nvPr>
        </p:nvSpPr>
        <p:spPr>
          <a:xfrm>
            <a:off x="371475" y="914401"/>
            <a:ext cx="8244205" cy="5613400"/>
          </a:xfrm>
        </p:spPr>
        <p:txBody>
          <a:bodyPr>
            <a:normAutofit/>
          </a:bodyPr>
          <a:lstStyle/>
          <a:p>
            <a:pPr marL="457200" indent="-457200">
              <a:spcAft>
                <a:spcPts val="1200"/>
              </a:spcAft>
              <a:buFont typeface="Arial" panose="020B0604020202020204" pitchFamily="34" charset="0"/>
              <a:buChar char="•"/>
              <a:defRPr/>
            </a:pPr>
            <a:r>
              <a:rPr lang="en-US" sz="2800" dirty="0">
                <a:solidFill>
                  <a:schemeClr val="accent1">
                    <a:lumMod val="75000"/>
                  </a:schemeClr>
                </a:solidFill>
                <a:cs typeface="Aharoni" panose="02010803020104030203" pitchFamily="2" charset="-79"/>
              </a:rPr>
              <a:t>Funds for SNAP E&amp;T allowable activities must be expended first.  May use funds raised through donations, fund-raising, dues, or other </a:t>
            </a:r>
            <a:r>
              <a:rPr lang="en-US" sz="2800" u="sng" dirty="0">
                <a:solidFill>
                  <a:schemeClr val="accent1">
                    <a:lumMod val="75000"/>
                  </a:schemeClr>
                </a:solidFill>
                <a:cs typeface="Aharoni" panose="02010803020104030203" pitchFamily="2" charset="-79"/>
              </a:rPr>
              <a:t>Non-Federal</a:t>
            </a:r>
            <a:r>
              <a:rPr lang="en-US" sz="2800" dirty="0">
                <a:solidFill>
                  <a:schemeClr val="accent1">
                    <a:lumMod val="75000"/>
                  </a:schemeClr>
                </a:solidFill>
                <a:cs typeface="Aharoni" panose="02010803020104030203" pitchFamily="2" charset="-79"/>
              </a:rPr>
              <a:t> sources on eligible activities. These funds cannot be used to match or bring down other Federal money. </a:t>
            </a:r>
          </a:p>
          <a:p>
            <a:pPr marL="457200" indent="-457200">
              <a:spcAft>
                <a:spcPts val="1200"/>
              </a:spcAft>
              <a:buFont typeface="Arial" panose="020B0604020202020204" pitchFamily="34" charset="0"/>
              <a:buChar char="•"/>
              <a:defRPr/>
            </a:pPr>
            <a:r>
              <a:rPr lang="en-US" sz="2800" dirty="0">
                <a:solidFill>
                  <a:schemeClr val="accent1">
                    <a:lumMod val="75000"/>
                  </a:schemeClr>
                </a:solidFill>
                <a:cs typeface="Aharoni" panose="02010803020104030203" pitchFamily="2" charset="-79"/>
              </a:rPr>
              <a:t>Submit Monthly or quarterly invoices to DHHR. DHHR will submit to U.S. Food and Nutrition Service, (FNS). FNS will reimburse DHHR (50 percent of total expenditures). DHHR will pass this reimbursement to the Third Party Partner.</a:t>
            </a:r>
          </a:p>
          <a:p>
            <a:pPr>
              <a:spcAft>
                <a:spcPts val="1200"/>
              </a:spcAft>
              <a:defRPr/>
            </a:pPr>
            <a:endParaRPr lang="en-US" sz="2600" dirty="0">
              <a:solidFill>
                <a:schemeClr val="accent1">
                  <a:lumMod val="75000"/>
                </a:schemeClr>
              </a:solidFill>
              <a:latin typeface="Arial Black" panose="020B0A04020102020204" pitchFamily="34" charset="0"/>
              <a:cs typeface="Aharoni" panose="02010803020104030203" pitchFamily="2" charset="-79"/>
            </a:endParaRPr>
          </a:p>
          <a:p>
            <a:pPr marL="457200" indent="-457200">
              <a:spcAft>
                <a:spcPts val="1200"/>
              </a:spcAft>
              <a:buFont typeface="Arial" panose="020B0604020202020204" pitchFamily="34" charset="0"/>
              <a:buChar char="•"/>
              <a:defRPr/>
            </a:pPr>
            <a:endParaRPr lang="en-US" sz="2600" dirty="0">
              <a:solidFill>
                <a:schemeClr val="accent1">
                  <a:lumMod val="75000"/>
                </a:schemeClr>
              </a:solidFill>
              <a:latin typeface="Arial Black" panose="020B0A04020102020204" pitchFamily="34" charset="0"/>
              <a:cs typeface="Aharoni" panose="02010803020104030203" pitchFamily="2" charset="-79"/>
            </a:endParaRPr>
          </a:p>
          <a:p>
            <a:pPr algn="ctr">
              <a:defRPr/>
            </a:pPr>
            <a:endParaRPr lang="en-US" sz="3200" dirty="0">
              <a:solidFill>
                <a:srgbClr val="B81C18"/>
              </a:solidFill>
            </a:endParaRPr>
          </a:p>
          <a:p>
            <a:pPr>
              <a:defRPr/>
            </a:pPr>
            <a:endParaRPr lang="en-US" dirty="0"/>
          </a:p>
        </p:txBody>
      </p:sp>
    </p:spTree>
    <p:extLst>
      <p:ext uri="{BB962C8B-B14F-4D97-AF65-F5344CB8AC3E}">
        <p14:creationId xmlns:p14="http://schemas.microsoft.com/office/powerpoint/2010/main" val="1232213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234950" y="230188"/>
            <a:ext cx="7594600" cy="460375"/>
          </a:xfrm>
        </p:spPr>
        <p:txBody>
          <a:bodyPr/>
          <a:lstStyle/>
          <a:p>
            <a:pPr eaLnBrk="1" hangingPunct="1"/>
            <a:r>
              <a:rPr lang="en-US" altLang="en-US" dirty="0"/>
              <a:t>Who can be an E&amp;T Partner?</a:t>
            </a:r>
          </a:p>
        </p:txBody>
      </p:sp>
      <p:sp>
        <p:nvSpPr>
          <p:cNvPr id="2969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33B6A98-3A9F-47DB-87AB-1B4D28E67EFC}" type="slidenum">
              <a:rPr lang="en-US" altLang="en-US" sz="1000" smtClean="0"/>
              <a:pPr>
                <a:spcBef>
                  <a:spcPct val="0"/>
                </a:spcBef>
                <a:buFontTx/>
                <a:buNone/>
              </a:pPr>
              <a:t>8</a:t>
            </a:fld>
            <a:endParaRPr lang="en-US" altLang="en-US" sz="1000"/>
          </a:p>
        </p:txBody>
      </p:sp>
      <p:sp>
        <p:nvSpPr>
          <p:cNvPr id="6" name="Content Placeholder 2"/>
          <p:cNvSpPr>
            <a:spLocks noGrp="1"/>
          </p:cNvSpPr>
          <p:nvPr>
            <p:ph idx="1"/>
          </p:nvPr>
        </p:nvSpPr>
        <p:spPr>
          <a:xfrm>
            <a:off x="384175" y="1093788"/>
            <a:ext cx="8315325" cy="5434012"/>
          </a:xfrm>
        </p:spPr>
        <p:txBody>
          <a:bodyPr>
            <a:normAutofit lnSpcReduction="10000"/>
          </a:bodyPr>
          <a:lstStyle/>
          <a:p>
            <a:pPr marL="571500" indent="-571500">
              <a:buFont typeface="Arial" panose="020B0604020202020204" pitchFamily="34" charset="0"/>
              <a:buChar char="•"/>
              <a:defRPr/>
            </a:pPr>
            <a:r>
              <a:rPr lang="en-US" sz="3600" dirty="0">
                <a:solidFill>
                  <a:schemeClr val="accent1">
                    <a:lumMod val="75000"/>
                  </a:schemeClr>
                </a:solidFill>
              </a:rPr>
              <a:t>Government Agencies.</a:t>
            </a:r>
          </a:p>
          <a:p>
            <a:pPr marL="571500" indent="-571500">
              <a:buFont typeface="Arial" panose="020B0604020202020204" pitchFamily="34" charset="0"/>
              <a:buChar char="•"/>
              <a:defRPr/>
            </a:pPr>
            <a:endParaRPr lang="en-US" sz="3600" dirty="0">
              <a:solidFill>
                <a:schemeClr val="accent1">
                  <a:lumMod val="75000"/>
                </a:schemeClr>
              </a:solidFill>
            </a:endParaRPr>
          </a:p>
          <a:p>
            <a:pPr marL="571500" indent="-571500">
              <a:buFont typeface="Arial" panose="020B0604020202020204" pitchFamily="34" charset="0"/>
              <a:buChar char="•"/>
              <a:defRPr/>
            </a:pPr>
            <a:r>
              <a:rPr lang="en-US" sz="3600" dirty="0">
                <a:solidFill>
                  <a:schemeClr val="accent1">
                    <a:lumMod val="75000"/>
                  </a:schemeClr>
                </a:solidFill>
              </a:rPr>
              <a:t>Educational Organizations.</a:t>
            </a:r>
          </a:p>
          <a:p>
            <a:pPr marL="571500" indent="-571500">
              <a:buFont typeface="Arial" panose="020B0604020202020204" pitchFamily="34" charset="0"/>
              <a:buChar char="•"/>
              <a:defRPr/>
            </a:pPr>
            <a:endParaRPr lang="en-US" sz="3600" dirty="0">
              <a:solidFill>
                <a:schemeClr val="accent1">
                  <a:lumMod val="75000"/>
                </a:schemeClr>
              </a:solidFill>
            </a:endParaRPr>
          </a:p>
          <a:p>
            <a:pPr marL="571500" indent="-571500">
              <a:buFont typeface="Arial" panose="020B0604020202020204" pitchFamily="34" charset="0"/>
              <a:buChar char="•"/>
              <a:defRPr/>
            </a:pPr>
            <a:r>
              <a:rPr lang="en-US" sz="3600" dirty="0">
                <a:solidFill>
                  <a:schemeClr val="accent1">
                    <a:lumMod val="75000"/>
                  </a:schemeClr>
                </a:solidFill>
              </a:rPr>
              <a:t>Community Based Agencies.</a:t>
            </a:r>
          </a:p>
          <a:p>
            <a:pPr marL="571500" indent="-571500">
              <a:buFont typeface="Arial" panose="020B0604020202020204" pitchFamily="34" charset="0"/>
              <a:buChar char="•"/>
              <a:defRPr/>
            </a:pPr>
            <a:endParaRPr lang="en-US" sz="3600" dirty="0">
              <a:solidFill>
                <a:schemeClr val="accent1">
                  <a:lumMod val="75000"/>
                </a:schemeClr>
              </a:solidFill>
            </a:endParaRPr>
          </a:p>
          <a:p>
            <a:pPr marL="571500" indent="-571500">
              <a:buFont typeface="Arial" panose="020B0604020202020204" pitchFamily="34" charset="0"/>
              <a:buChar char="•"/>
              <a:defRPr/>
            </a:pPr>
            <a:r>
              <a:rPr lang="en-US" sz="3600" dirty="0">
                <a:solidFill>
                  <a:schemeClr val="accent1">
                    <a:lumMod val="75000"/>
                  </a:schemeClr>
                </a:solidFill>
              </a:rPr>
              <a:t>Non-profit Organizations.</a:t>
            </a:r>
          </a:p>
          <a:p>
            <a:pPr marL="640080" indent="-571500">
              <a:buFont typeface="Arial" panose="020B0604020202020204" pitchFamily="34" charset="0"/>
              <a:buChar char="•"/>
              <a:defRPr/>
            </a:pPr>
            <a:endParaRPr lang="en-US" sz="3600" dirty="0">
              <a:solidFill>
                <a:schemeClr val="accent1">
                  <a:lumMod val="75000"/>
                </a:schemeClr>
              </a:solidFill>
            </a:endParaRPr>
          </a:p>
          <a:p>
            <a:pPr marL="571500" indent="-571500">
              <a:buFont typeface="Arial" panose="020B0604020202020204" pitchFamily="34" charset="0"/>
              <a:buChar char="•"/>
              <a:defRPr/>
            </a:pPr>
            <a:r>
              <a:rPr lang="en-US" sz="3600" dirty="0">
                <a:solidFill>
                  <a:schemeClr val="accent1">
                    <a:lumMod val="75000"/>
                  </a:schemeClr>
                </a:solidFill>
              </a:rPr>
              <a:t>Businesses.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left)">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wipe(left)">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wipe(left)">
                                      <p:cBhvr>
                                        <p:cTn id="22" dur="20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Effect transition="in" filter="wipe(left)">
                                      <p:cBhvr>
                                        <p:cTn id="27" dur="2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234950" y="230188"/>
            <a:ext cx="7594600" cy="460375"/>
          </a:xfrm>
        </p:spPr>
        <p:txBody>
          <a:bodyPr/>
          <a:lstStyle/>
          <a:p>
            <a:pPr eaLnBrk="1" hangingPunct="1"/>
            <a:r>
              <a:rPr lang="en-US" altLang="en-US" dirty="0"/>
              <a:t>How to Become a Partner</a:t>
            </a:r>
          </a:p>
        </p:txBody>
      </p:sp>
      <p:sp>
        <p:nvSpPr>
          <p:cNvPr id="3072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5434D409-CF66-4506-820D-B21FA880815F}" type="slidenum">
              <a:rPr lang="en-US" altLang="en-US" sz="1000" smtClean="0"/>
              <a:pPr>
                <a:spcBef>
                  <a:spcPct val="0"/>
                </a:spcBef>
                <a:buFontTx/>
                <a:buNone/>
              </a:pPr>
              <a:t>9</a:t>
            </a:fld>
            <a:endParaRPr lang="en-US" altLang="en-US" sz="1000"/>
          </a:p>
        </p:txBody>
      </p:sp>
      <p:sp>
        <p:nvSpPr>
          <p:cNvPr id="6" name="Content Placeholder 2"/>
          <p:cNvSpPr>
            <a:spLocks noGrp="1"/>
          </p:cNvSpPr>
          <p:nvPr>
            <p:ph idx="1"/>
          </p:nvPr>
        </p:nvSpPr>
        <p:spPr>
          <a:xfrm>
            <a:off x="384175" y="1514006"/>
            <a:ext cx="8315325" cy="5013793"/>
          </a:xfrm>
        </p:spPr>
        <p:txBody>
          <a:bodyPr>
            <a:normAutofit/>
          </a:bodyPr>
          <a:lstStyle/>
          <a:p>
            <a:pPr marL="571500" indent="-571500">
              <a:spcAft>
                <a:spcPts val="1200"/>
              </a:spcAft>
              <a:buFont typeface="Arial" panose="020B0604020202020204" pitchFamily="34" charset="0"/>
              <a:buChar char="•"/>
              <a:defRPr/>
            </a:pPr>
            <a:r>
              <a:rPr lang="en-US" sz="4000" dirty="0">
                <a:solidFill>
                  <a:schemeClr val="accent1">
                    <a:lumMod val="75000"/>
                  </a:schemeClr>
                </a:solidFill>
              </a:rPr>
              <a:t>Contact DHHR Job Developer for details.</a:t>
            </a:r>
          </a:p>
          <a:p>
            <a:pPr marL="571500" indent="-571500">
              <a:spcAft>
                <a:spcPts val="1200"/>
              </a:spcAft>
              <a:buFont typeface="Arial" panose="020B0604020202020204" pitchFamily="34" charset="0"/>
              <a:buChar char="•"/>
              <a:defRPr/>
            </a:pPr>
            <a:r>
              <a:rPr lang="en-US" sz="4000" dirty="0">
                <a:solidFill>
                  <a:schemeClr val="accent1">
                    <a:lumMod val="75000"/>
                  </a:schemeClr>
                </a:solidFill>
              </a:rPr>
              <a:t>Provide Cost Estimate for Activities.</a:t>
            </a:r>
          </a:p>
          <a:p>
            <a:pPr marL="571500" indent="-571500">
              <a:spcAft>
                <a:spcPts val="1200"/>
              </a:spcAft>
              <a:buFont typeface="Arial" panose="020B0604020202020204" pitchFamily="34" charset="0"/>
              <a:buChar char="•"/>
              <a:defRPr/>
            </a:pPr>
            <a:r>
              <a:rPr lang="en-US" sz="4000" dirty="0">
                <a:solidFill>
                  <a:schemeClr val="accent1">
                    <a:lumMod val="75000"/>
                  </a:schemeClr>
                </a:solidFill>
              </a:rPr>
              <a:t>Sign a contract.</a:t>
            </a:r>
          </a:p>
          <a:p>
            <a:pPr marL="571500" indent="-571500">
              <a:spcAft>
                <a:spcPts val="1200"/>
              </a:spcAft>
              <a:buFont typeface="Arial" panose="020B0604020202020204" pitchFamily="34" charset="0"/>
              <a:buChar char="•"/>
              <a:defRPr/>
            </a:pPr>
            <a:r>
              <a:rPr lang="en-US" sz="4000" dirty="0">
                <a:solidFill>
                  <a:schemeClr val="accent1">
                    <a:lumMod val="75000"/>
                  </a:schemeClr>
                </a:solidFill>
              </a:rPr>
              <a:t>All contracts must be approved by the FNS.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34950" y="230188"/>
            <a:ext cx="7594600" cy="460375"/>
          </a:xfrm>
        </p:spPr>
        <p:txBody>
          <a:bodyPr/>
          <a:lstStyle/>
          <a:p>
            <a:pPr eaLnBrk="1" hangingPunct="1"/>
            <a:r>
              <a:rPr lang="en-US" altLang="en-US" dirty="0"/>
              <a:t> </a:t>
            </a:r>
          </a:p>
        </p:txBody>
      </p:sp>
      <p:sp>
        <p:nvSpPr>
          <p:cNvPr id="32771"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5BE43104-5E4B-48A5-8ACC-6AF99C2C6D94}" type="slidenum">
              <a:rPr lang="en-US" altLang="en-US" sz="1000" smtClean="0"/>
              <a:pPr>
                <a:spcBef>
                  <a:spcPct val="0"/>
                </a:spcBef>
                <a:buFontTx/>
                <a:buNone/>
              </a:pPr>
              <a:t>10</a:t>
            </a:fld>
            <a:endParaRPr lang="en-US" altLang="en-US" sz="1000"/>
          </a:p>
        </p:txBody>
      </p:sp>
      <p:graphicFrame>
        <p:nvGraphicFramePr>
          <p:cNvPr id="5" name="Content Placeholder 3"/>
          <p:cNvGraphicFramePr>
            <a:graphicFrameLocks/>
          </p:cNvGraphicFramePr>
          <p:nvPr/>
        </p:nvGraphicFramePr>
        <p:xfrm>
          <a:off x="365760" y="931026"/>
          <a:ext cx="8495606" cy="5178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365066" y="3099852"/>
            <a:ext cx="8496300" cy="3539430"/>
          </a:xfrm>
          <a:prstGeom prst="rect">
            <a:avLst/>
          </a:prstGeom>
          <a:noFill/>
        </p:spPr>
        <p:txBody>
          <a:bodyPr>
            <a:spAutoFit/>
          </a:bodyPr>
          <a:lstStyle/>
          <a:p>
            <a:pPr marL="68580">
              <a:defRPr/>
            </a:pPr>
            <a:r>
              <a:rPr lang="en-US" sz="3200" b="1" dirty="0">
                <a:solidFill>
                  <a:schemeClr val="accent1">
                    <a:lumMod val="75000"/>
                  </a:schemeClr>
                </a:solidFill>
                <a:latin typeface="+mn-lt"/>
                <a:cs typeface="Aharoni" panose="02010803020104030203" pitchFamily="2" charset="-79"/>
              </a:rPr>
              <a:t>The TANF program, called WV WORKS, is based on two overarching goals:</a:t>
            </a:r>
          </a:p>
          <a:p>
            <a:pPr marL="68580">
              <a:defRPr/>
            </a:pPr>
            <a:endParaRPr lang="en-US" sz="3200" b="1" dirty="0">
              <a:solidFill>
                <a:schemeClr val="accent1">
                  <a:lumMod val="75000"/>
                </a:schemeClr>
              </a:solidFill>
              <a:latin typeface="+mn-lt"/>
              <a:cs typeface="Aharoni" panose="02010803020104030203" pitchFamily="2" charset="-79"/>
            </a:endParaRPr>
          </a:p>
          <a:p>
            <a:pPr marL="525780" indent="-457200">
              <a:buFont typeface="Arial" panose="020B0604020202020204" pitchFamily="34" charset="0"/>
              <a:buChar char="•"/>
              <a:defRPr/>
            </a:pPr>
            <a:r>
              <a:rPr lang="en-US" sz="3200" b="1" dirty="0">
                <a:solidFill>
                  <a:schemeClr val="accent1">
                    <a:lumMod val="75000"/>
                  </a:schemeClr>
                </a:solidFill>
                <a:latin typeface="+mn-lt"/>
                <a:cs typeface="Aharoni" panose="02010803020104030203" pitchFamily="2" charset="-79"/>
              </a:rPr>
              <a:t>Assisting economically dependent and at-risk families in their efforts to become self-supporting, and</a:t>
            </a:r>
          </a:p>
          <a:p>
            <a:pPr marL="525780" indent="-457200">
              <a:buFont typeface="Arial" panose="020B0604020202020204" pitchFamily="34" charset="0"/>
              <a:buChar char="•"/>
              <a:defRPr/>
            </a:pPr>
            <a:r>
              <a:rPr lang="en-US" sz="3200" b="1" dirty="0">
                <a:solidFill>
                  <a:schemeClr val="accent1">
                    <a:lumMod val="75000"/>
                  </a:schemeClr>
                </a:solidFill>
                <a:latin typeface="+mn-lt"/>
                <a:cs typeface="Aharoni" panose="02010803020104030203" pitchFamily="2" charset="-79"/>
              </a:rPr>
              <a:t>Enhancing the well-being of the child.</a:t>
            </a:r>
          </a:p>
        </p:txBody>
      </p:sp>
      <p:sp>
        <p:nvSpPr>
          <p:cNvPr id="3" name="TextBox 2"/>
          <p:cNvSpPr txBox="1"/>
          <p:nvPr/>
        </p:nvSpPr>
        <p:spPr>
          <a:xfrm>
            <a:off x="3098800" y="230188"/>
            <a:ext cx="2712720" cy="584775"/>
          </a:xfrm>
          <a:prstGeom prst="rect">
            <a:avLst/>
          </a:prstGeom>
          <a:noFill/>
        </p:spPr>
        <p:txBody>
          <a:bodyPr wrap="square" rtlCol="0">
            <a:spAutoFit/>
          </a:bodyPr>
          <a:lstStyle/>
          <a:p>
            <a:r>
              <a:rPr lang="en-US" sz="3200" dirty="0">
                <a:solidFill>
                  <a:schemeClr val="bg1"/>
                </a:solidFill>
                <a:latin typeface="+mj-lt"/>
                <a:cs typeface="+mj-cs"/>
              </a:rPr>
              <a:t>TANF Programs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left)">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20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wipe(left)">
                                      <p:cBhvr>
                                        <p:cTn id="22"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234950" y="230188"/>
            <a:ext cx="7594600" cy="460375"/>
          </a:xfrm>
        </p:spPr>
        <p:txBody>
          <a:bodyPr/>
          <a:lstStyle/>
          <a:p>
            <a:pPr eaLnBrk="1" hangingPunct="1"/>
            <a:r>
              <a:rPr lang="en-US" altLang="en-US" dirty="0"/>
              <a:t>Overview</a:t>
            </a:r>
          </a:p>
        </p:txBody>
      </p:sp>
      <p:sp>
        <p:nvSpPr>
          <p:cNvPr id="33795"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962D7041-5D2E-4148-BFD7-FCC79F64FDCC}" type="slidenum">
              <a:rPr lang="en-US" altLang="en-US" sz="1000" smtClean="0"/>
              <a:pPr>
                <a:spcBef>
                  <a:spcPct val="0"/>
                </a:spcBef>
                <a:buFontTx/>
                <a:buNone/>
              </a:pPr>
              <a:t>11</a:t>
            </a:fld>
            <a:endParaRPr lang="en-US" altLang="en-US" sz="1000"/>
          </a:p>
        </p:txBody>
      </p:sp>
      <p:sp>
        <p:nvSpPr>
          <p:cNvPr id="6" name="Content Placeholder 2"/>
          <p:cNvSpPr>
            <a:spLocks noGrp="1"/>
          </p:cNvSpPr>
          <p:nvPr>
            <p:ph idx="1"/>
          </p:nvPr>
        </p:nvSpPr>
        <p:spPr>
          <a:xfrm>
            <a:off x="384175" y="1093788"/>
            <a:ext cx="8315325" cy="5434012"/>
          </a:xfrm>
        </p:spPr>
        <p:txBody>
          <a:bodyPr/>
          <a:lstStyle/>
          <a:p>
            <a:r>
              <a:rPr lang="en-US" sz="3600" dirty="0">
                <a:solidFill>
                  <a:schemeClr val="accent1">
                    <a:lumMod val="75000"/>
                  </a:schemeClr>
                </a:solidFill>
                <a:cs typeface="Aharoni" panose="02010803020104030203" pitchFamily="2" charset="-79"/>
              </a:rPr>
              <a:t>Each adult and emancipated minor who receives WV WORKS benefits must meet a work requirement at a minimum rate of participation.</a:t>
            </a:r>
          </a:p>
          <a:p>
            <a:pPr>
              <a:defRPr/>
            </a:pPr>
            <a:endParaRPr lang="en-US" sz="4200" dirty="0">
              <a:solidFill>
                <a:schemeClr val="accent1">
                  <a:lumMod val="75000"/>
                </a:schemeClr>
              </a:solidFill>
              <a:latin typeface="Arial Black" panose="020B0A04020102020204" pitchFamily="34" charset="0"/>
              <a:cs typeface="Aharoni" panose="02010803020104030203" pitchFamily="2" charset="-79"/>
            </a:endParaRPr>
          </a:p>
        </p:txBody>
      </p:sp>
      <p:graphicFrame>
        <p:nvGraphicFramePr>
          <p:cNvPr id="7" name="Table 6"/>
          <p:cNvGraphicFramePr>
            <a:graphicFrameLocks noGrp="1"/>
          </p:cNvGraphicFramePr>
          <p:nvPr>
            <p:extLst>
              <p:ext uri="{D42A27DB-BD31-4B8C-83A1-F6EECF244321}">
                <p14:modId xmlns:p14="http://schemas.microsoft.com/office/powerpoint/2010/main" val="1212259223"/>
              </p:ext>
            </p:extLst>
          </p:nvPr>
        </p:nvGraphicFramePr>
        <p:xfrm>
          <a:off x="234950" y="3297422"/>
          <a:ext cx="8609242" cy="2864603"/>
        </p:xfrm>
        <a:graphic>
          <a:graphicData uri="http://schemas.openxmlformats.org/drawingml/2006/table">
            <a:tbl>
              <a:tblPr firstRow="1" firstCol="1" bandRow="1">
                <a:tableStyleId>{5C22544A-7EE6-4342-B048-85BDC9FD1C3A}</a:tableStyleId>
              </a:tblPr>
              <a:tblGrid>
                <a:gridCol w="994242">
                  <a:extLst>
                    <a:ext uri="{9D8B030D-6E8A-4147-A177-3AD203B41FA5}">
                      <a16:colId xmlns:a16="http://schemas.microsoft.com/office/drawing/2014/main" val="20000"/>
                    </a:ext>
                  </a:extLst>
                </a:gridCol>
                <a:gridCol w="1034322">
                  <a:extLst>
                    <a:ext uri="{9D8B030D-6E8A-4147-A177-3AD203B41FA5}">
                      <a16:colId xmlns:a16="http://schemas.microsoft.com/office/drawing/2014/main" val="20001"/>
                    </a:ext>
                  </a:extLst>
                </a:gridCol>
                <a:gridCol w="824459">
                  <a:extLst>
                    <a:ext uri="{9D8B030D-6E8A-4147-A177-3AD203B41FA5}">
                      <a16:colId xmlns:a16="http://schemas.microsoft.com/office/drawing/2014/main" val="20002"/>
                    </a:ext>
                  </a:extLst>
                </a:gridCol>
                <a:gridCol w="1004341">
                  <a:extLst>
                    <a:ext uri="{9D8B030D-6E8A-4147-A177-3AD203B41FA5}">
                      <a16:colId xmlns:a16="http://schemas.microsoft.com/office/drawing/2014/main" val="20003"/>
                    </a:ext>
                  </a:extLst>
                </a:gridCol>
                <a:gridCol w="854439">
                  <a:extLst>
                    <a:ext uri="{9D8B030D-6E8A-4147-A177-3AD203B41FA5}">
                      <a16:colId xmlns:a16="http://schemas.microsoft.com/office/drawing/2014/main" val="20004"/>
                    </a:ext>
                  </a:extLst>
                </a:gridCol>
                <a:gridCol w="1092760">
                  <a:extLst>
                    <a:ext uri="{9D8B030D-6E8A-4147-A177-3AD203B41FA5}">
                      <a16:colId xmlns:a16="http://schemas.microsoft.com/office/drawing/2014/main" val="20005"/>
                    </a:ext>
                  </a:extLst>
                </a:gridCol>
                <a:gridCol w="866449">
                  <a:extLst>
                    <a:ext uri="{9D8B030D-6E8A-4147-A177-3AD203B41FA5}">
                      <a16:colId xmlns:a16="http://schemas.microsoft.com/office/drawing/2014/main" val="20006"/>
                    </a:ext>
                  </a:extLst>
                </a:gridCol>
                <a:gridCol w="1071781">
                  <a:extLst>
                    <a:ext uri="{9D8B030D-6E8A-4147-A177-3AD203B41FA5}">
                      <a16:colId xmlns:a16="http://schemas.microsoft.com/office/drawing/2014/main" val="20007"/>
                    </a:ext>
                  </a:extLst>
                </a:gridCol>
                <a:gridCol w="866449">
                  <a:extLst>
                    <a:ext uri="{9D8B030D-6E8A-4147-A177-3AD203B41FA5}">
                      <a16:colId xmlns:a16="http://schemas.microsoft.com/office/drawing/2014/main" val="20008"/>
                    </a:ext>
                  </a:extLst>
                </a:gridCol>
              </a:tblGrid>
              <a:tr h="774789">
                <a:tc>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 </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gridSpan="2">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Single Parent Child Under Age 6</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hMerge="1">
                  <a:txBody>
                    <a:bodyPr/>
                    <a:lstStyle/>
                    <a:p>
                      <a:endParaRPr lang="en-US"/>
                    </a:p>
                  </a:txBody>
                  <a:tcPr/>
                </a:tc>
                <a:tc gridSpan="2">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All Family Household</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hMerge="1">
                  <a:txBody>
                    <a:bodyPr/>
                    <a:lstStyle/>
                    <a:p>
                      <a:endParaRPr lang="en-US"/>
                    </a:p>
                  </a:txBody>
                  <a:tcPr/>
                </a:tc>
                <a:tc gridSpan="2">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Two-Parent Household</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hMerge="1">
                  <a:txBody>
                    <a:bodyPr/>
                    <a:lstStyle/>
                    <a:p>
                      <a:endParaRPr lang="en-US"/>
                    </a:p>
                  </a:txBody>
                  <a:tcPr/>
                </a:tc>
                <a:tc gridSpan="2">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Two-Parent Household Receiving Federal Day Care</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hMerge="1">
                  <a:txBody>
                    <a:bodyPr/>
                    <a:lstStyle/>
                    <a:p>
                      <a:endParaRPr lang="en-US"/>
                    </a:p>
                  </a:txBody>
                  <a:tcPr/>
                </a:tc>
                <a:extLst>
                  <a:ext uri="{0D108BD9-81ED-4DB2-BD59-A6C34878D82A}">
                    <a16:rowId xmlns:a16="http://schemas.microsoft.com/office/drawing/2014/main" val="10000"/>
                  </a:ext>
                </a:extLst>
              </a:tr>
              <a:tr h="774789">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 </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Minimum Monthly Hours</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Average Weekly Hours</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Minimum Monthly Hours</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Average Weekly Hours</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Minimum Monthly Hours</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Average Weekly Hours</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Minimum Monthly Hours</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Average Weekly Hours</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extLst>
                  <a:ext uri="{0D108BD9-81ED-4DB2-BD59-A6C34878D82A}">
                    <a16:rowId xmlns:a16="http://schemas.microsoft.com/office/drawing/2014/main" val="10001"/>
                  </a:ext>
                </a:extLst>
              </a:tr>
              <a:tr h="1299073">
                <a:tc>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Work </a:t>
                      </a:r>
                    </a:p>
                    <a:p>
                      <a:pPr marL="0" marR="0">
                        <a:lnSpc>
                          <a:spcPct val="107000"/>
                        </a:lnSpc>
                        <a:spcBef>
                          <a:spcPts val="0"/>
                        </a:spcBef>
                        <a:spcAft>
                          <a:spcPts val="0"/>
                        </a:spcAft>
                      </a:pPr>
                      <a:r>
                        <a:rPr lang="en-US" sz="1600" baseline="0" dirty="0">
                          <a:effectLst/>
                          <a:latin typeface="Andalus" panose="02020603050405020304" pitchFamily="18" charset="-78"/>
                          <a:ea typeface="Calibri" panose="020F0502020204030204" pitchFamily="34" charset="0"/>
                          <a:cs typeface="Andalus" panose="02020603050405020304" pitchFamily="18" charset="-78"/>
                        </a:rPr>
                        <a:t>Hours Required</a:t>
                      </a:r>
                    </a:p>
                  </a:txBody>
                  <a:tcPr marL="68580" marR="68580" marT="0" marB="0"/>
                </a:tc>
                <a:tc>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85</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20</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128</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30</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150</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35</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a:effectLst/>
                          <a:latin typeface="Andalus" panose="02020603050405020304" pitchFamily="18" charset="-78"/>
                          <a:cs typeface="Andalus" panose="02020603050405020304" pitchFamily="18" charset="-78"/>
                        </a:rPr>
                        <a:t>236</a:t>
                      </a:r>
                      <a:endParaRPr lang="en-US" sz="1600" baseline="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tc>
                  <a:txBody>
                    <a:bodyPr/>
                    <a:lstStyle/>
                    <a:p>
                      <a:pPr marL="0" marR="0">
                        <a:lnSpc>
                          <a:spcPct val="107000"/>
                        </a:lnSpc>
                        <a:spcBef>
                          <a:spcPts val="0"/>
                        </a:spcBef>
                        <a:spcAft>
                          <a:spcPts val="0"/>
                        </a:spcAft>
                      </a:pPr>
                      <a:r>
                        <a:rPr lang="en-US" sz="1600" baseline="0" dirty="0">
                          <a:effectLst/>
                          <a:latin typeface="Andalus" panose="02020603050405020304" pitchFamily="18" charset="-78"/>
                          <a:cs typeface="Andalus" panose="02020603050405020304" pitchFamily="18" charset="-78"/>
                        </a:rPr>
                        <a:t>55</a:t>
                      </a:r>
                      <a:endParaRPr lang="en-US" sz="1600" baseline="0" dirty="0">
                        <a:effectLst/>
                        <a:latin typeface="Andalus" panose="02020603050405020304" pitchFamily="18" charset="-78"/>
                        <a:ea typeface="Calibri" panose="020F0502020204030204" pitchFamily="34" charset="0"/>
                        <a:cs typeface="Andalus" panose="02020603050405020304" pitchFamily="18" charset="-78"/>
                      </a:endParaRPr>
                    </a:p>
                  </a:txBody>
                  <a:tcPr marL="68580" marR="68580" marT="0" marB="0"/>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out)">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234950" y="230188"/>
            <a:ext cx="7594600" cy="460375"/>
          </a:xfrm>
        </p:spPr>
        <p:txBody>
          <a:bodyPr/>
          <a:lstStyle/>
          <a:p>
            <a:pPr eaLnBrk="1" hangingPunct="1"/>
            <a:r>
              <a:rPr lang="en-US" altLang="en-US" dirty="0"/>
              <a:t> </a:t>
            </a:r>
          </a:p>
        </p:txBody>
      </p:sp>
      <p:sp>
        <p:nvSpPr>
          <p:cNvPr id="33795"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EA029D43-5DE9-4B95-ACC3-55E331993E98}" type="slidenum">
              <a:rPr lang="en-US" altLang="en-US" sz="1000" smtClean="0"/>
              <a:pPr>
                <a:spcBef>
                  <a:spcPct val="0"/>
                </a:spcBef>
                <a:buFontTx/>
                <a:buNone/>
              </a:pPr>
              <a:t>12</a:t>
            </a:fld>
            <a:endParaRPr lang="en-US" altLang="en-US" sz="1000" dirty="0"/>
          </a:p>
        </p:txBody>
      </p:sp>
      <p:sp>
        <p:nvSpPr>
          <p:cNvPr id="6" name="Content Placeholder 2"/>
          <p:cNvSpPr>
            <a:spLocks noGrp="1"/>
          </p:cNvSpPr>
          <p:nvPr>
            <p:ph idx="1"/>
          </p:nvPr>
        </p:nvSpPr>
        <p:spPr>
          <a:xfrm>
            <a:off x="384175" y="1093788"/>
            <a:ext cx="8315325" cy="5434012"/>
          </a:xfrm>
        </p:spPr>
        <p:txBody>
          <a:bodyPr/>
          <a:lstStyle/>
          <a:p>
            <a:pPr algn="ctr">
              <a:defRPr/>
            </a:pPr>
            <a:endParaRPr lang="en-US" sz="3400" dirty="0">
              <a:solidFill>
                <a:srgbClr val="B81C18"/>
              </a:solidFill>
            </a:endParaRPr>
          </a:p>
          <a:p>
            <a:pPr>
              <a:defRPr/>
            </a:pPr>
            <a:endParaRPr lang="en-US" sz="4200" dirty="0">
              <a:solidFill>
                <a:schemeClr val="accent1">
                  <a:lumMod val="75000"/>
                </a:schemeClr>
              </a:solidFill>
              <a:latin typeface="Arial Black" panose="020B0A04020102020204" pitchFamily="34" charset="0"/>
              <a:cs typeface="Aharoni" panose="02010803020104030203" pitchFamily="2" charset="-79"/>
            </a:endParaRPr>
          </a:p>
        </p:txBody>
      </p:sp>
      <p:graphicFrame>
        <p:nvGraphicFramePr>
          <p:cNvPr id="5" name="Content Placeholder 3"/>
          <p:cNvGraphicFramePr>
            <a:graphicFrameLocks/>
          </p:cNvGraphicFramePr>
          <p:nvPr>
            <p:extLst>
              <p:ext uri="{D42A27DB-BD31-4B8C-83A1-F6EECF244321}">
                <p14:modId xmlns:p14="http://schemas.microsoft.com/office/powerpoint/2010/main" val="2752308783"/>
              </p:ext>
            </p:extLst>
          </p:nvPr>
        </p:nvGraphicFramePr>
        <p:xfrm>
          <a:off x="465126" y="1371600"/>
          <a:ext cx="8153422" cy="4738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3041650" y="167987"/>
            <a:ext cx="1981200" cy="584775"/>
          </a:xfrm>
          <a:prstGeom prst="rect">
            <a:avLst/>
          </a:prstGeom>
          <a:noFill/>
        </p:spPr>
        <p:txBody>
          <a:bodyPr wrap="square" rtlCol="0">
            <a:spAutoFit/>
          </a:bodyPr>
          <a:lstStyle/>
          <a:p>
            <a:pPr algn="ctr" eaLnBrk="1" hangingPunct="1"/>
            <a:r>
              <a:rPr lang="en-US" sz="3200" dirty="0">
                <a:solidFill>
                  <a:schemeClr val="bg1"/>
                </a:solidFill>
                <a:latin typeface="+mj-lt"/>
                <a:cs typeface="+mj-cs"/>
              </a:rPr>
              <a:t>EIP</a:t>
            </a:r>
          </a:p>
        </p:txBody>
      </p:sp>
    </p:spTree>
    <p:extLst>
      <p:ext uri="{BB962C8B-B14F-4D97-AF65-F5344CB8AC3E}">
        <p14:creationId xmlns:p14="http://schemas.microsoft.com/office/powerpoint/2010/main" val="1206079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Goal</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13</a:t>
            </a:fld>
            <a:endParaRPr lang="en-US" altLang="en-US" sz="1000"/>
          </a:p>
        </p:txBody>
      </p:sp>
      <p:sp>
        <p:nvSpPr>
          <p:cNvPr id="6" name="Content Placeholder 2"/>
          <p:cNvSpPr>
            <a:spLocks noGrp="1"/>
          </p:cNvSpPr>
          <p:nvPr>
            <p:ph idx="1"/>
          </p:nvPr>
        </p:nvSpPr>
        <p:spPr>
          <a:xfrm>
            <a:off x="384175" y="899411"/>
            <a:ext cx="8315325" cy="5816182"/>
          </a:xfrm>
        </p:spPr>
        <p:txBody>
          <a:bodyPr>
            <a:normAutofit fontScale="77500" lnSpcReduction="20000"/>
          </a:bodyPr>
          <a:lstStyle/>
          <a:p>
            <a:pPr algn="ctr">
              <a:defRPr/>
            </a:pPr>
            <a:endParaRPr lang="en-US" sz="3400" dirty="0">
              <a:solidFill>
                <a:srgbClr val="B81C18"/>
              </a:solidFill>
            </a:endParaRPr>
          </a:p>
          <a:p>
            <a:r>
              <a:rPr lang="en-US" sz="4600" dirty="0">
                <a:solidFill>
                  <a:schemeClr val="accent1">
                    <a:lumMod val="75000"/>
                  </a:schemeClr>
                </a:solidFill>
                <a:latin typeface="+mj-lt"/>
                <a:cs typeface="Aharoni" panose="02010803020104030203" pitchFamily="2" charset="-79"/>
              </a:rPr>
              <a:t>The Goal of EIP is to provide:</a:t>
            </a:r>
          </a:p>
          <a:p>
            <a:endParaRPr lang="en-US" sz="4600" dirty="0">
              <a:solidFill>
                <a:schemeClr val="accent1">
                  <a:lumMod val="75000"/>
                </a:schemeClr>
              </a:solidFill>
              <a:latin typeface="+mj-lt"/>
              <a:cs typeface="Aharoni" panose="02010803020104030203" pitchFamily="2" charset="-79"/>
            </a:endParaRPr>
          </a:p>
          <a:p>
            <a:pPr marL="571500" indent="-571500">
              <a:spcBef>
                <a:spcPts val="1200"/>
              </a:spcBef>
              <a:buFont typeface="Arial" panose="020B0604020202020204" pitchFamily="34" charset="0"/>
              <a:buChar char="•"/>
            </a:pPr>
            <a:r>
              <a:rPr lang="en-US" sz="4600" dirty="0">
                <a:solidFill>
                  <a:schemeClr val="accent1">
                    <a:lumMod val="75000"/>
                  </a:schemeClr>
                </a:solidFill>
                <a:latin typeface="+mj-lt"/>
                <a:cs typeface="Aharoni" panose="02010803020104030203" pitchFamily="2" charset="-79"/>
              </a:rPr>
              <a:t>Subsidized training and employment for clients hired by either public or private employers. </a:t>
            </a:r>
          </a:p>
          <a:p>
            <a:pPr marL="571500" indent="-571500">
              <a:spcBef>
                <a:spcPts val="1200"/>
              </a:spcBef>
              <a:buFont typeface="Arial" panose="020B0604020202020204" pitchFamily="34" charset="0"/>
              <a:buChar char="•"/>
            </a:pPr>
            <a:r>
              <a:rPr lang="en-US" sz="4600" dirty="0">
                <a:solidFill>
                  <a:schemeClr val="accent1">
                    <a:lumMod val="75000"/>
                  </a:schemeClr>
                </a:solidFill>
                <a:latin typeface="+mj-lt"/>
                <a:cs typeface="Aharoni" panose="02010803020104030203" pitchFamily="2" charset="-79"/>
              </a:rPr>
              <a:t>Structured skill training and the opportunity to improve skill level for participants.</a:t>
            </a:r>
          </a:p>
          <a:p>
            <a:pPr marL="571500" indent="-571500">
              <a:spcBef>
                <a:spcPts val="1200"/>
              </a:spcBef>
              <a:buFont typeface="Arial" panose="020B0604020202020204" pitchFamily="34" charset="0"/>
              <a:buChar char="•"/>
            </a:pPr>
            <a:r>
              <a:rPr lang="en-US" sz="4600" dirty="0">
                <a:solidFill>
                  <a:schemeClr val="accent1">
                    <a:lumMod val="75000"/>
                  </a:schemeClr>
                </a:solidFill>
                <a:latin typeface="+mj-lt"/>
                <a:cs typeface="Aharoni" panose="02010803020104030203" pitchFamily="2" charset="-79"/>
              </a:rPr>
              <a:t>An opportunity to become employed for those who are marginally-employable.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down)">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wipe(down)">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wipe(down)">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wipe(down)">
                                      <p:cBhvr>
                                        <p:cTn id="2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Standards of EIP Contracts</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14</a:t>
            </a:fld>
            <a:endParaRPr lang="en-US" altLang="en-US" sz="1000"/>
          </a:p>
        </p:txBody>
      </p:sp>
      <p:sp>
        <p:nvSpPr>
          <p:cNvPr id="6" name="Content Placeholder 2"/>
          <p:cNvSpPr>
            <a:spLocks noGrp="1"/>
          </p:cNvSpPr>
          <p:nvPr>
            <p:ph idx="1"/>
          </p:nvPr>
        </p:nvSpPr>
        <p:spPr>
          <a:xfrm>
            <a:off x="234950" y="854439"/>
            <a:ext cx="8642349" cy="5673361"/>
          </a:xfrm>
        </p:spPr>
        <p:txBody>
          <a:bodyPr>
            <a:normAutofit fontScale="92500"/>
          </a:bodyPr>
          <a:lstStyle/>
          <a:p>
            <a:pPr algn="ctr">
              <a:defRPr/>
            </a:pPr>
            <a:endParaRPr lang="en-US" sz="3400" dirty="0">
              <a:solidFill>
                <a:srgbClr val="B81C18"/>
              </a:solidFill>
            </a:endParaRPr>
          </a:p>
          <a:p>
            <a:r>
              <a:rPr lang="en-US" sz="4100" dirty="0">
                <a:solidFill>
                  <a:schemeClr val="accent1">
                    <a:lumMod val="75000"/>
                  </a:schemeClr>
                </a:solidFill>
                <a:latin typeface="+mj-lt"/>
                <a:cs typeface="Aharoni" panose="02010803020104030203" pitchFamily="2" charset="-79"/>
              </a:rPr>
              <a:t>The standards for EIP contracts are:</a:t>
            </a:r>
          </a:p>
          <a:p>
            <a:endParaRPr lang="en-US" sz="4100" dirty="0">
              <a:solidFill>
                <a:schemeClr val="accent1">
                  <a:lumMod val="75000"/>
                </a:schemeClr>
              </a:solidFill>
              <a:latin typeface="+mj-lt"/>
              <a:cs typeface="Aharoni" panose="02010803020104030203" pitchFamily="2" charset="-79"/>
            </a:endParaRPr>
          </a:p>
          <a:p>
            <a:pPr marL="571500" indent="-571500">
              <a:buFont typeface="Arial" panose="020B0604020202020204" pitchFamily="34" charset="0"/>
              <a:buChar char="•"/>
            </a:pPr>
            <a:r>
              <a:rPr lang="en-US" sz="4100" dirty="0">
                <a:solidFill>
                  <a:schemeClr val="accent1">
                    <a:lumMod val="75000"/>
                  </a:schemeClr>
                </a:solidFill>
                <a:latin typeface="+mj-lt"/>
                <a:cs typeface="Aharoni" panose="02010803020104030203" pitchFamily="2" charset="-79"/>
              </a:rPr>
              <a:t>The EIP contract may be written for a minimum of 200 hours and a maximum of 600 hours. </a:t>
            </a:r>
          </a:p>
          <a:p>
            <a:pPr marL="571500" indent="-571500">
              <a:buFont typeface="Arial" panose="020B0604020202020204" pitchFamily="34" charset="0"/>
              <a:buChar char="•"/>
            </a:pPr>
            <a:r>
              <a:rPr lang="en-US" sz="4100" dirty="0">
                <a:solidFill>
                  <a:schemeClr val="accent1">
                    <a:lumMod val="75000"/>
                  </a:schemeClr>
                </a:solidFill>
                <a:latin typeface="+mj-lt"/>
                <a:cs typeface="Aharoni" panose="02010803020104030203" pitchFamily="2" charset="-79"/>
              </a:rPr>
              <a:t>The maximum EIP payment allowed the employer is 50% of the participant’s hourly rate of pay times hours worked.</a:t>
            </a:r>
          </a:p>
        </p:txBody>
      </p:sp>
    </p:spTree>
    <p:extLst>
      <p:ext uri="{BB962C8B-B14F-4D97-AF65-F5344CB8AC3E}">
        <p14:creationId xmlns:p14="http://schemas.microsoft.com/office/powerpoint/2010/main" val="212499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left)">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wipe(left)">
                                      <p:cBhvr>
                                        <p:cTn id="12" dur="20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wipe(left)">
                                      <p:cBhvr>
                                        <p:cTn id="1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EIP Training Hours</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15</a:t>
            </a:fld>
            <a:endParaRPr lang="en-US" altLang="en-US" sz="1000"/>
          </a:p>
        </p:txBody>
      </p:sp>
      <p:sp>
        <p:nvSpPr>
          <p:cNvPr id="6" name="Content Placeholder 2"/>
          <p:cNvSpPr>
            <a:spLocks noGrp="1"/>
          </p:cNvSpPr>
          <p:nvPr>
            <p:ph idx="1"/>
          </p:nvPr>
        </p:nvSpPr>
        <p:spPr>
          <a:xfrm>
            <a:off x="384175" y="854439"/>
            <a:ext cx="8315325" cy="5673361"/>
          </a:xfrm>
        </p:spPr>
        <p:txBody>
          <a:bodyPr>
            <a:normAutofit/>
          </a:bodyPr>
          <a:lstStyle/>
          <a:p>
            <a:endParaRPr lang="en-US" sz="3200" dirty="0">
              <a:solidFill>
                <a:schemeClr val="accent1">
                  <a:lumMod val="75000"/>
                </a:schemeClr>
              </a:solidFill>
              <a:latin typeface="+mj-lt"/>
              <a:cs typeface="Aharoni" panose="02010803020104030203" pitchFamily="2" charset="-79"/>
            </a:endParaRPr>
          </a:p>
          <a:p>
            <a:r>
              <a:rPr lang="en-US" sz="3200" dirty="0">
                <a:solidFill>
                  <a:schemeClr val="accent1">
                    <a:lumMod val="75000"/>
                  </a:schemeClr>
                </a:solidFill>
                <a:latin typeface="+mj-lt"/>
                <a:cs typeface="Aharoni" panose="02010803020104030203" pitchFamily="2" charset="-79"/>
              </a:rPr>
              <a:t>The number of EIP training hours is based upon the starting wage as shown in the following chart.</a:t>
            </a:r>
          </a:p>
          <a:p>
            <a:endParaRPr lang="en-US" sz="3600" b="0" dirty="0"/>
          </a:p>
        </p:txBody>
      </p:sp>
      <p:graphicFrame>
        <p:nvGraphicFramePr>
          <p:cNvPr id="2" name="Table 1"/>
          <p:cNvGraphicFramePr>
            <a:graphicFrameLocks noGrp="1"/>
          </p:cNvGraphicFramePr>
          <p:nvPr>
            <p:extLst>
              <p:ext uri="{D42A27DB-BD31-4B8C-83A1-F6EECF244321}">
                <p14:modId xmlns:p14="http://schemas.microsoft.com/office/powerpoint/2010/main" val="1156518277"/>
              </p:ext>
            </p:extLst>
          </p:nvPr>
        </p:nvGraphicFramePr>
        <p:xfrm>
          <a:off x="384175" y="3147932"/>
          <a:ext cx="8504991" cy="2800152"/>
        </p:xfrm>
        <a:graphic>
          <a:graphicData uri="http://schemas.openxmlformats.org/drawingml/2006/table">
            <a:tbl>
              <a:tblPr firstRow="1" firstCol="1" bandRow="1">
                <a:tableStyleId>{5C22544A-7EE6-4342-B048-85BDC9FD1C3A}</a:tableStyleId>
              </a:tblPr>
              <a:tblGrid>
                <a:gridCol w="5398622">
                  <a:extLst>
                    <a:ext uri="{9D8B030D-6E8A-4147-A177-3AD203B41FA5}">
                      <a16:colId xmlns:a16="http://schemas.microsoft.com/office/drawing/2014/main" val="20000"/>
                    </a:ext>
                  </a:extLst>
                </a:gridCol>
                <a:gridCol w="3106369">
                  <a:extLst>
                    <a:ext uri="{9D8B030D-6E8A-4147-A177-3AD203B41FA5}">
                      <a16:colId xmlns:a16="http://schemas.microsoft.com/office/drawing/2014/main" val="20001"/>
                    </a:ext>
                  </a:extLst>
                </a:gridCol>
              </a:tblGrid>
              <a:tr h="466692">
                <a:tc>
                  <a:txBody>
                    <a:bodyPr/>
                    <a:lstStyle/>
                    <a:p>
                      <a:pPr marL="0" marR="0" eaLnBrk="0" fontAlgn="base" hangingPunct="0">
                        <a:spcBef>
                          <a:spcPts val="790"/>
                        </a:spcBef>
                        <a:spcAft>
                          <a:spcPts val="0"/>
                        </a:spcAft>
                      </a:pPr>
                      <a:r>
                        <a:rPr lang="en-US" sz="2600" kern="1200" dirty="0">
                          <a:effectLst/>
                        </a:rPr>
                        <a:t>Beginning Hourly Wage</a:t>
                      </a:r>
                      <a:endParaRPr lang="en-US" sz="1100" dirty="0">
                        <a:effectLst/>
                        <a:latin typeface="Calibri" panose="020F0502020204030204" pitchFamily="34" charset="0"/>
                        <a:ea typeface="Times New Roman" panose="02020603050405020304" pitchFamily="18" charset="0"/>
                      </a:endParaRPr>
                    </a:p>
                  </a:txBody>
                  <a:tcPr marL="68580" marR="68580" marT="0" marB="0"/>
                </a:tc>
                <a:tc>
                  <a:txBody>
                    <a:bodyPr/>
                    <a:lstStyle/>
                    <a:p>
                      <a:pPr marL="0" marR="0" algn="ctr" eaLnBrk="0" fontAlgn="base" hangingPunct="0">
                        <a:spcBef>
                          <a:spcPts val="790"/>
                        </a:spcBef>
                        <a:spcAft>
                          <a:spcPts val="0"/>
                        </a:spcAft>
                      </a:pPr>
                      <a:r>
                        <a:rPr lang="en-US" sz="2600" kern="1200" dirty="0">
                          <a:effectLst/>
                        </a:rPr>
                        <a:t>EIP Training Hours</a:t>
                      </a:r>
                      <a:endParaRPr lang="en-US" sz="1100" dirty="0">
                        <a:effectLst/>
                        <a:latin typeface="Calibri" panose="020F050202020403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466692">
                <a:tc>
                  <a:txBody>
                    <a:bodyPr/>
                    <a:lstStyle/>
                    <a:p>
                      <a:pPr marL="0" marR="0" eaLnBrk="0" fontAlgn="base" hangingPunct="0">
                        <a:spcBef>
                          <a:spcPts val="790"/>
                        </a:spcBef>
                        <a:spcAft>
                          <a:spcPts val="0"/>
                        </a:spcAft>
                      </a:pPr>
                      <a:r>
                        <a:rPr lang="en-US" sz="2600" kern="1200" dirty="0">
                          <a:effectLst/>
                        </a:rPr>
                        <a:t>$8.75 through $8.99</a:t>
                      </a:r>
                      <a:endParaRPr lang="en-US" sz="1100" dirty="0">
                        <a:effectLst/>
                        <a:latin typeface="Calibri" panose="020F0502020204030204" pitchFamily="34" charset="0"/>
                        <a:ea typeface="Times New Roman" panose="02020603050405020304" pitchFamily="18" charset="0"/>
                      </a:endParaRPr>
                    </a:p>
                  </a:txBody>
                  <a:tcPr marL="68580" marR="68580" marT="0" marB="0"/>
                </a:tc>
                <a:tc>
                  <a:txBody>
                    <a:bodyPr/>
                    <a:lstStyle/>
                    <a:p>
                      <a:pPr marL="0" marR="0" algn="ctr" eaLnBrk="0" fontAlgn="base" hangingPunct="0">
                        <a:spcBef>
                          <a:spcPts val="790"/>
                        </a:spcBef>
                        <a:spcAft>
                          <a:spcPts val="0"/>
                        </a:spcAft>
                      </a:pPr>
                      <a:r>
                        <a:rPr lang="en-US" sz="2600" kern="1200" dirty="0">
                          <a:solidFill>
                            <a:schemeClr val="accent1">
                              <a:lumMod val="75000"/>
                            </a:schemeClr>
                          </a:solidFill>
                          <a:effectLst/>
                        </a:rPr>
                        <a:t>200</a:t>
                      </a:r>
                      <a:endParaRPr lang="en-US" sz="1100" dirty="0">
                        <a:solidFill>
                          <a:schemeClr val="accent1">
                            <a:lumMod val="75000"/>
                          </a:schemeClr>
                        </a:solidFill>
                        <a:effectLst/>
                        <a:latin typeface="Calibri" panose="020F050202020403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466692">
                <a:tc>
                  <a:txBody>
                    <a:bodyPr/>
                    <a:lstStyle/>
                    <a:p>
                      <a:pPr marL="0" marR="0" eaLnBrk="0" fontAlgn="base" hangingPunct="0">
                        <a:spcBef>
                          <a:spcPts val="790"/>
                        </a:spcBef>
                        <a:spcAft>
                          <a:spcPts val="0"/>
                        </a:spcAft>
                      </a:pPr>
                      <a:r>
                        <a:rPr lang="en-US" sz="2600" kern="1200" dirty="0">
                          <a:effectLst/>
                        </a:rPr>
                        <a:t>$9.00 through $9.99</a:t>
                      </a:r>
                      <a:endParaRPr lang="en-US" sz="1100" dirty="0">
                        <a:effectLst/>
                        <a:latin typeface="Calibri" panose="020F0502020204030204" pitchFamily="34" charset="0"/>
                        <a:ea typeface="Times New Roman" panose="02020603050405020304" pitchFamily="18" charset="0"/>
                      </a:endParaRPr>
                    </a:p>
                  </a:txBody>
                  <a:tcPr marL="68580" marR="68580" marT="0" marB="0"/>
                </a:tc>
                <a:tc>
                  <a:txBody>
                    <a:bodyPr/>
                    <a:lstStyle/>
                    <a:p>
                      <a:pPr marL="0" marR="0" algn="ctr" eaLnBrk="0" fontAlgn="base" hangingPunct="0">
                        <a:spcBef>
                          <a:spcPts val="790"/>
                        </a:spcBef>
                        <a:spcAft>
                          <a:spcPts val="0"/>
                        </a:spcAft>
                      </a:pPr>
                      <a:r>
                        <a:rPr lang="en-US" sz="2600" kern="1200" dirty="0">
                          <a:solidFill>
                            <a:schemeClr val="accent1">
                              <a:lumMod val="75000"/>
                            </a:schemeClr>
                          </a:solidFill>
                          <a:effectLst/>
                        </a:rPr>
                        <a:t>300</a:t>
                      </a:r>
                      <a:endParaRPr lang="en-US" sz="1100" dirty="0">
                        <a:solidFill>
                          <a:schemeClr val="accent1">
                            <a:lumMod val="75000"/>
                          </a:schemeClr>
                        </a:solidFill>
                        <a:effectLst/>
                        <a:latin typeface="Calibri" panose="020F050202020403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466692">
                <a:tc>
                  <a:txBody>
                    <a:bodyPr/>
                    <a:lstStyle/>
                    <a:p>
                      <a:pPr marL="0" marR="0" eaLnBrk="0" fontAlgn="base" hangingPunct="0">
                        <a:spcBef>
                          <a:spcPts val="790"/>
                        </a:spcBef>
                        <a:spcAft>
                          <a:spcPts val="0"/>
                        </a:spcAft>
                      </a:pPr>
                      <a:r>
                        <a:rPr lang="en-US" sz="2600" kern="1200">
                          <a:effectLst/>
                        </a:rPr>
                        <a:t>$10.00 through $10.99</a:t>
                      </a:r>
                      <a:endParaRPr lang="en-US" sz="1100">
                        <a:effectLst/>
                        <a:latin typeface="Calibri" panose="020F0502020204030204" pitchFamily="34" charset="0"/>
                        <a:ea typeface="Times New Roman" panose="02020603050405020304" pitchFamily="18" charset="0"/>
                      </a:endParaRPr>
                    </a:p>
                  </a:txBody>
                  <a:tcPr marL="68580" marR="68580" marT="0" marB="0"/>
                </a:tc>
                <a:tc>
                  <a:txBody>
                    <a:bodyPr/>
                    <a:lstStyle/>
                    <a:p>
                      <a:pPr marL="0" marR="0" algn="ctr" eaLnBrk="0" fontAlgn="base" hangingPunct="0">
                        <a:spcBef>
                          <a:spcPts val="790"/>
                        </a:spcBef>
                        <a:spcAft>
                          <a:spcPts val="0"/>
                        </a:spcAft>
                      </a:pPr>
                      <a:r>
                        <a:rPr lang="en-US" sz="2600" kern="1200" dirty="0">
                          <a:solidFill>
                            <a:schemeClr val="accent1">
                              <a:lumMod val="75000"/>
                            </a:schemeClr>
                          </a:solidFill>
                          <a:effectLst/>
                        </a:rPr>
                        <a:t>400</a:t>
                      </a:r>
                      <a:endParaRPr lang="en-US" sz="1100" dirty="0">
                        <a:solidFill>
                          <a:schemeClr val="accent1">
                            <a:lumMod val="75000"/>
                          </a:schemeClr>
                        </a:solidFill>
                        <a:effectLst/>
                        <a:latin typeface="Calibri" panose="020F050202020403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466692">
                <a:tc>
                  <a:txBody>
                    <a:bodyPr/>
                    <a:lstStyle/>
                    <a:p>
                      <a:pPr marL="0" marR="0" eaLnBrk="0" fontAlgn="base" hangingPunct="0">
                        <a:spcBef>
                          <a:spcPts val="790"/>
                        </a:spcBef>
                        <a:spcAft>
                          <a:spcPts val="0"/>
                        </a:spcAft>
                      </a:pPr>
                      <a:r>
                        <a:rPr lang="en-US" sz="2600" kern="1200" dirty="0">
                          <a:effectLst/>
                        </a:rPr>
                        <a:t>$11.00 through $11.99</a:t>
                      </a:r>
                      <a:endParaRPr lang="en-US" sz="1100" dirty="0">
                        <a:effectLst/>
                        <a:latin typeface="Calibri" panose="020F0502020204030204" pitchFamily="34" charset="0"/>
                        <a:ea typeface="Times New Roman" panose="02020603050405020304" pitchFamily="18" charset="0"/>
                      </a:endParaRPr>
                    </a:p>
                  </a:txBody>
                  <a:tcPr marL="68580" marR="68580" marT="0" marB="0"/>
                </a:tc>
                <a:tc>
                  <a:txBody>
                    <a:bodyPr/>
                    <a:lstStyle/>
                    <a:p>
                      <a:pPr marL="0" marR="0" algn="ctr" eaLnBrk="0" fontAlgn="base" hangingPunct="0">
                        <a:spcBef>
                          <a:spcPts val="790"/>
                        </a:spcBef>
                        <a:spcAft>
                          <a:spcPts val="0"/>
                        </a:spcAft>
                      </a:pPr>
                      <a:r>
                        <a:rPr lang="en-US" sz="2600" kern="1200" dirty="0">
                          <a:solidFill>
                            <a:schemeClr val="accent1">
                              <a:lumMod val="75000"/>
                            </a:schemeClr>
                          </a:solidFill>
                          <a:effectLst/>
                        </a:rPr>
                        <a:t>500</a:t>
                      </a:r>
                      <a:endParaRPr lang="en-US" sz="1100" dirty="0">
                        <a:solidFill>
                          <a:schemeClr val="accent1">
                            <a:lumMod val="75000"/>
                          </a:schemeClr>
                        </a:solidFill>
                        <a:effectLst/>
                        <a:latin typeface="Calibri" panose="020F050202020403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466692">
                <a:tc>
                  <a:txBody>
                    <a:bodyPr/>
                    <a:lstStyle/>
                    <a:p>
                      <a:pPr marL="0" marR="0" eaLnBrk="0" fontAlgn="base" hangingPunct="0">
                        <a:spcBef>
                          <a:spcPts val="790"/>
                        </a:spcBef>
                        <a:spcAft>
                          <a:spcPts val="0"/>
                        </a:spcAft>
                      </a:pPr>
                      <a:r>
                        <a:rPr lang="en-US" sz="2600" kern="1200">
                          <a:effectLst/>
                        </a:rPr>
                        <a:t>$12.00 or more</a:t>
                      </a:r>
                      <a:endParaRPr lang="en-US" sz="1100">
                        <a:effectLst/>
                        <a:latin typeface="Calibri" panose="020F0502020204030204" pitchFamily="34" charset="0"/>
                        <a:ea typeface="Times New Roman" panose="02020603050405020304" pitchFamily="18" charset="0"/>
                      </a:endParaRPr>
                    </a:p>
                  </a:txBody>
                  <a:tcPr marL="68580" marR="68580" marT="0" marB="0"/>
                </a:tc>
                <a:tc>
                  <a:txBody>
                    <a:bodyPr/>
                    <a:lstStyle/>
                    <a:p>
                      <a:pPr marL="0" marR="0" algn="ctr" eaLnBrk="0" fontAlgn="base" hangingPunct="0">
                        <a:spcBef>
                          <a:spcPts val="790"/>
                        </a:spcBef>
                        <a:spcAft>
                          <a:spcPts val="0"/>
                        </a:spcAft>
                      </a:pPr>
                      <a:r>
                        <a:rPr lang="en-US" sz="2600" kern="1200" dirty="0">
                          <a:solidFill>
                            <a:schemeClr val="accent1">
                              <a:lumMod val="75000"/>
                            </a:schemeClr>
                          </a:solidFill>
                          <a:effectLst/>
                        </a:rPr>
                        <a:t>600</a:t>
                      </a:r>
                      <a:endParaRPr lang="en-US" sz="1100" dirty="0">
                        <a:solidFill>
                          <a:schemeClr val="accent1">
                            <a:lumMod val="75000"/>
                          </a:schemeClr>
                        </a:solidFill>
                        <a:effectLst/>
                        <a:latin typeface="Calibri" panose="020F050202020403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590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left)">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out)">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 </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AC7465A2-A867-4CC7-8F13-FEF943DEDF40}" type="slidenum">
              <a:rPr lang="en-US" altLang="en-US" sz="1000" smtClean="0"/>
              <a:pPr>
                <a:spcBef>
                  <a:spcPct val="0"/>
                </a:spcBef>
                <a:buFontTx/>
                <a:buNone/>
              </a:pPr>
              <a:t>16</a:t>
            </a:fld>
            <a:endParaRPr lang="en-US" altLang="en-US" sz="1000" dirty="0"/>
          </a:p>
        </p:txBody>
      </p:sp>
      <p:sp>
        <p:nvSpPr>
          <p:cNvPr id="6" name="Content Placeholder 2"/>
          <p:cNvSpPr>
            <a:spLocks noGrp="1"/>
          </p:cNvSpPr>
          <p:nvPr>
            <p:ph idx="1"/>
          </p:nvPr>
        </p:nvSpPr>
        <p:spPr>
          <a:xfrm>
            <a:off x="384175" y="1093788"/>
            <a:ext cx="8315325" cy="5434012"/>
          </a:xfrm>
        </p:spPr>
        <p:txBody>
          <a:bodyPr/>
          <a:lstStyle/>
          <a:p>
            <a:pPr algn="ctr">
              <a:defRPr/>
            </a:pPr>
            <a:endParaRPr lang="en-US" sz="3400" dirty="0">
              <a:solidFill>
                <a:srgbClr val="B81C18"/>
              </a:solidFill>
            </a:endParaRPr>
          </a:p>
          <a:p>
            <a:pPr>
              <a:defRPr/>
            </a:pPr>
            <a:endParaRPr lang="en-US" sz="4200" dirty="0">
              <a:solidFill>
                <a:schemeClr val="accent1">
                  <a:lumMod val="75000"/>
                </a:schemeClr>
              </a:solidFill>
              <a:latin typeface="Arial Black" panose="020B0A04020102020204" pitchFamily="34" charset="0"/>
              <a:cs typeface="Aharoni" panose="02010803020104030203" pitchFamily="2" charset="-79"/>
            </a:endParaRPr>
          </a:p>
        </p:txBody>
      </p:sp>
      <p:graphicFrame>
        <p:nvGraphicFramePr>
          <p:cNvPr id="5" name="Content Placeholder 3"/>
          <p:cNvGraphicFramePr>
            <a:graphicFrameLocks/>
          </p:cNvGraphicFramePr>
          <p:nvPr>
            <p:extLst>
              <p:ext uri="{D42A27DB-BD31-4B8C-83A1-F6EECF244321}">
                <p14:modId xmlns:p14="http://schemas.microsoft.com/office/powerpoint/2010/main" val="1214525052"/>
              </p:ext>
            </p:extLst>
          </p:nvPr>
        </p:nvGraphicFramePr>
        <p:xfrm>
          <a:off x="384174" y="1543050"/>
          <a:ext cx="8302625" cy="45665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3302000" y="167987"/>
            <a:ext cx="1442720" cy="584775"/>
          </a:xfrm>
          <a:prstGeom prst="rect">
            <a:avLst/>
          </a:prstGeom>
          <a:noFill/>
        </p:spPr>
        <p:txBody>
          <a:bodyPr wrap="square" rtlCol="0">
            <a:spAutoFit/>
          </a:bodyPr>
          <a:lstStyle/>
          <a:p>
            <a:pPr algn="ctr"/>
            <a:r>
              <a:rPr lang="en-US" sz="3200" dirty="0">
                <a:solidFill>
                  <a:schemeClr val="bg1"/>
                </a:solidFill>
              </a:rPr>
              <a:t>ESP</a:t>
            </a:r>
          </a:p>
        </p:txBody>
      </p:sp>
    </p:spTree>
    <p:extLst>
      <p:ext uri="{BB962C8B-B14F-4D97-AF65-F5344CB8AC3E}">
        <p14:creationId xmlns:p14="http://schemas.microsoft.com/office/powerpoint/2010/main" val="1874873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Overview</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17</a:t>
            </a:fld>
            <a:endParaRPr lang="en-US" altLang="en-US" sz="1000"/>
          </a:p>
        </p:txBody>
      </p:sp>
      <p:sp>
        <p:nvSpPr>
          <p:cNvPr id="6" name="Content Placeholder 2"/>
          <p:cNvSpPr>
            <a:spLocks noGrp="1"/>
          </p:cNvSpPr>
          <p:nvPr>
            <p:ph idx="1"/>
          </p:nvPr>
        </p:nvSpPr>
        <p:spPr>
          <a:xfrm>
            <a:off x="384175" y="1093788"/>
            <a:ext cx="8315325" cy="5434012"/>
          </a:xfrm>
        </p:spPr>
        <p:txBody>
          <a:bodyPr>
            <a:normAutofit/>
          </a:bodyPr>
          <a:lstStyle/>
          <a:p>
            <a:pPr algn="ctr"/>
            <a:r>
              <a:rPr lang="en-US" sz="4000" dirty="0">
                <a:solidFill>
                  <a:schemeClr val="accent1">
                    <a:lumMod val="75000"/>
                  </a:schemeClr>
                </a:solidFill>
                <a:latin typeface="+mj-lt"/>
                <a:cs typeface="Aharoni" panose="02010803020104030203" pitchFamily="2" charset="-79"/>
              </a:rPr>
              <a:t>The Employment Subsidy Program (ESP) is a statewide subsidized employment placement program. </a:t>
            </a:r>
          </a:p>
          <a:p>
            <a:pPr algn="ctr"/>
            <a:r>
              <a:rPr lang="en-US" sz="4000" dirty="0">
                <a:solidFill>
                  <a:schemeClr val="accent1">
                    <a:lumMod val="75000"/>
                  </a:schemeClr>
                </a:solidFill>
                <a:latin typeface="+mj-lt"/>
                <a:cs typeface="Aharoni" panose="02010803020104030203" pitchFamily="2" charset="-79"/>
              </a:rPr>
              <a:t> </a:t>
            </a:r>
          </a:p>
          <a:p>
            <a:pPr algn="ctr"/>
            <a:r>
              <a:rPr lang="en-US" sz="4000" dirty="0">
                <a:solidFill>
                  <a:schemeClr val="accent1">
                    <a:lumMod val="75000"/>
                  </a:schemeClr>
                </a:solidFill>
                <a:latin typeface="+mj-lt"/>
                <a:cs typeface="Aharoni" panose="02010803020104030203" pitchFamily="2" charset="-79"/>
              </a:rPr>
              <a:t>ESP placements will be for up to 6 months.  Reimbursement will be 100% of the individual’s wage.</a:t>
            </a:r>
          </a:p>
        </p:txBody>
      </p:sp>
    </p:spTree>
    <p:extLst>
      <p:ext uri="{BB962C8B-B14F-4D97-AF65-F5344CB8AC3E}">
        <p14:creationId xmlns:p14="http://schemas.microsoft.com/office/powerpoint/2010/main" val="3702701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left)">
                                      <p:cBhvr>
                                        <p:cTn id="12"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Requirements of ESP Contracts</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18</a:t>
            </a:fld>
            <a:endParaRPr lang="en-US" altLang="en-US" sz="1000"/>
          </a:p>
        </p:txBody>
      </p:sp>
      <p:sp>
        <p:nvSpPr>
          <p:cNvPr id="6" name="Content Placeholder 2"/>
          <p:cNvSpPr>
            <a:spLocks noGrp="1"/>
          </p:cNvSpPr>
          <p:nvPr>
            <p:ph idx="1"/>
          </p:nvPr>
        </p:nvSpPr>
        <p:spPr>
          <a:xfrm>
            <a:off x="384175" y="854439"/>
            <a:ext cx="8315325" cy="5673361"/>
          </a:xfrm>
        </p:spPr>
        <p:txBody>
          <a:bodyPr>
            <a:normAutofit/>
          </a:bodyPr>
          <a:lstStyle/>
          <a:p>
            <a:pPr algn="ctr">
              <a:defRPr/>
            </a:pPr>
            <a:endParaRPr lang="en-US" sz="3400" dirty="0">
              <a:solidFill>
                <a:srgbClr val="B81C18"/>
              </a:solidFill>
            </a:endParaRPr>
          </a:p>
          <a:p>
            <a:r>
              <a:rPr lang="en-US" sz="3900" dirty="0">
                <a:solidFill>
                  <a:schemeClr val="accent1">
                    <a:lumMod val="75000"/>
                  </a:schemeClr>
                </a:solidFill>
                <a:latin typeface="+mj-lt"/>
                <a:cs typeface="Aharoni" panose="02010803020104030203" pitchFamily="2" charset="-79"/>
              </a:rPr>
              <a:t>The standards for ESP contracts are:</a:t>
            </a:r>
          </a:p>
          <a:p>
            <a:pPr marL="571500" indent="-571500">
              <a:buFont typeface="Arial" panose="020B0604020202020204" pitchFamily="34" charset="0"/>
              <a:buChar char="•"/>
            </a:pPr>
            <a:r>
              <a:rPr lang="en-US" sz="3900" dirty="0">
                <a:solidFill>
                  <a:schemeClr val="accent1">
                    <a:lumMod val="75000"/>
                  </a:schemeClr>
                </a:solidFill>
                <a:latin typeface="+mj-lt"/>
                <a:cs typeface="Aharoni" panose="02010803020104030203" pitchFamily="2" charset="-79"/>
              </a:rPr>
              <a:t>The ESP contract may be written for up to six months.</a:t>
            </a:r>
          </a:p>
          <a:p>
            <a:pPr marL="571500" indent="-571500">
              <a:buFont typeface="Arial" panose="020B0604020202020204" pitchFamily="34" charset="0"/>
              <a:buChar char="•"/>
            </a:pPr>
            <a:r>
              <a:rPr lang="en-US" sz="3900" dirty="0">
                <a:solidFill>
                  <a:schemeClr val="accent1">
                    <a:lumMod val="75000"/>
                  </a:schemeClr>
                </a:solidFill>
                <a:latin typeface="+mj-lt"/>
                <a:cs typeface="Aharoni" panose="02010803020104030203" pitchFamily="2" charset="-79"/>
              </a:rPr>
              <a:t>The maximum ESP payment allowed the employer is 100% of the participant’s hourly rate of pay times hours worked.</a:t>
            </a:r>
          </a:p>
        </p:txBody>
      </p:sp>
    </p:spTree>
    <p:extLst>
      <p:ext uri="{BB962C8B-B14F-4D97-AF65-F5344CB8AC3E}">
        <p14:creationId xmlns:p14="http://schemas.microsoft.com/office/powerpoint/2010/main" val="138924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left)">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left)">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wipe(left)">
                                      <p:cBhvr>
                                        <p:cTn id="17"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Other Requirements </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19</a:t>
            </a:fld>
            <a:endParaRPr lang="en-US" altLang="en-US" sz="1000"/>
          </a:p>
        </p:txBody>
      </p:sp>
      <p:sp>
        <p:nvSpPr>
          <p:cNvPr id="6" name="Content Placeholder 2"/>
          <p:cNvSpPr>
            <a:spLocks noGrp="1"/>
          </p:cNvSpPr>
          <p:nvPr>
            <p:ph idx="1"/>
          </p:nvPr>
        </p:nvSpPr>
        <p:spPr>
          <a:xfrm>
            <a:off x="234951" y="1188720"/>
            <a:ext cx="8669206" cy="5339080"/>
          </a:xfrm>
        </p:spPr>
        <p:txBody>
          <a:bodyPr>
            <a:noAutofit/>
          </a:bodyPr>
          <a:lstStyle/>
          <a:p>
            <a:pPr marL="571500" indent="-571500">
              <a:buFont typeface="Arial" panose="020B0604020202020204" pitchFamily="34" charset="0"/>
              <a:buChar char="•"/>
            </a:pPr>
            <a:r>
              <a:rPr lang="en-US" sz="3200" dirty="0">
                <a:solidFill>
                  <a:schemeClr val="accent1">
                    <a:lumMod val="75000"/>
                  </a:schemeClr>
                </a:solidFill>
                <a:cs typeface="Aharoni" panose="02010803020104030203" pitchFamily="2" charset="-79"/>
              </a:rPr>
              <a:t>An ESP OR EIP contract may be written for one job slot only.  Each additional job slot requires an additional contract.</a:t>
            </a:r>
          </a:p>
          <a:p>
            <a:pPr marL="571500" indent="-571500">
              <a:buFont typeface="Arial" panose="020B0604020202020204" pitchFamily="34" charset="0"/>
              <a:buChar char="•"/>
            </a:pPr>
            <a:r>
              <a:rPr lang="en-US" sz="3200" dirty="0">
                <a:solidFill>
                  <a:schemeClr val="accent1">
                    <a:lumMod val="75000"/>
                  </a:schemeClr>
                </a:solidFill>
                <a:cs typeface="Aharoni" panose="02010803020104030203" pitchFamily="2" charset="-79"/>
              </a:rPr>
              <a:t>The starting wage must be equal to or above the federal minimum wage.</a:t>
            </a:r>
          </a:p>
          <a:p>
            <a:pPr marL="571500" indent="-5715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employment must not be temporary or seasonal.</a:t>
            </a:r>
          </a:p>
          <a:p>
            <a:pPr marL="571500" indent="-5715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working conditions and fringe benefits of the TANF participants must be the same as for any other employee in the same class.</a:t>
            </a:r>
          </a:p>
          <a:p>
            <a:pPr marL="571500" indent="-571500">
              <a:spcBef>
                <a:spcPts val="1200"/>
              </a:spcBef>
              <a:buFont typeface="Arial" panose="020B0604020202020204" pitchFamily="34" charset="0"/>
              <a:buChar char="•"/>
            </a:pPr>
            <a:endParaRPr lang="en-US" sz="2800" dirty="0">
              <a:solidFill>
                <a:schemeClr val="accent1">
                  <a:lumMod val="75000"/>
                </a:schemeClr>
              </a:solidFill>
              <a:latin typeface="+mj-lt"/>
              <a:cs typeface="Aharoni" panose="02010803020104030203" pitchFamily="2" charset="-79"/>
            </a:endParaRPr>
          </a:p>
        </p:txBody>
      </p:sp>
    </p:spTree>
    <p:extLst>
      <p:ext uri="{BB962C8B-B14F-4D97-AF65-F5344CB8AC3E}">
        <p14:creationId xmlns:p14="http://schemas.microsoft.com/office/powerpoint/2010/main" val="2265377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wipe(left)">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wipe(left)">
                                      <p:cBhvr>
                                        <p:cTn id="22" dur="1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Requirements</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20</a:t>
            </a:fld>
            <a:endParaRPr lang="en-US" altLang="en-US" sz="1000"/>
          </a:p>
        </p:txBody>
      </p:sp>
      <p:sp>
        <p:nvSpPr>
          <p:cNvPr id="6" name="Content Placeholder 2"/>
          <p:cNvSpPr>
            <a:spLocks noGrp="1"/>
          </p:cNvSpPr>
          <p:nvPr>
            <p:ph idx="1"/>
          </p:nvPr>
        </p:nvSpPr>
        <p:spPr>
          <a:xfrm>
            <a:off x="234951" y="1188720"/>
            <a:ext cx="8669206" cy="5339080"/>
          </a:xfrm>
        </p:spPr>
        <p:txBody>
          <a:bodyPr>
            <a:noAutofit/>
          </a:bodyPr>
          <a:lstStyle/>
          <a:p>
            <a:pPr marL="342900" indent="-3429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employer must not be in violation of the Civil Rights Act or any other law governing the equal treatment of employees in the workplace.</a:t>
            </a:r>
          </a:p>
          <a:p>
            <a:pPr marL="342900" indent="-3429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employer must not have employees in lay-off status in the occupation/job title for which the contract is being negotiated. </a:t>
            </a:r>
          </a:p>
          <a:p>
            <a:pPr marL="342900" indent="-3429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employment must not impair existing contracts for service or collective bargaining.</a:t>
            </a:r>
          </a:p>
          <a:p>
            <a:pPr marL="457200" indent="-4572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employer must guarantee appropriate standards for employment.</a:t>
            </a:r>
          </a:p>
          <a:p>
            <a:pPr marL="571500" indent="-571500">
              <a:spcBef>
                <a:spcPts val="1200"/>
              </a:spcBef>
              <a:buFont typeface="Arial" panose="020B0604020202020204" pitchFamily="34" charset="0"/>
              <a:buChar char="•"/>
            </a:pPr>
            <a:endParaRPr lang="en-US" sz="2800" dirty="0">
              <a:solidFill>
                <a:schemeClr val="accent1">
                  <a:lumMod val="75000"/>
                </a:schemeClr>
              </a:solidFill>
              <a:latin typeface="+mj-lt"/>
              <a:cs typeface="Aharoni" panose="02010803020104030203" pitchFamily="2" charset="-79"/>
            </a:endParaRPr>
          </a:p>
        </p:txBody>
      </p:sp>
    </p:spTree>
    <p:extLst>
      <p:ext uri="{BB962C8B-B14F-4D97-AF65-F5344CB8AC3E}">
        <p14:creationId xmlns:p14="http://schemas.microsoft.com/office/powerpoint/2010/main" val="59823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Requirements</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21</a:t>
            </a:fld>
            <a:endParaRPr lang="en-US" altLang="en-US" sz="1000"/>
          </a:p>
        </p:txBody>
      </p:sp>
      <p:sp>
        <p:nvSpPr>
          <p:cNvPr id="6" name="Content Placeholder 2"/>
          <p:cNvSpPr>
            <a:spLocks noGrp="1"/>
          </p:cNvSpPr>
          <p:nvPr>
            <p:ph idx="1"/>
          </p:nvPr>
        </p:nvSpPr>
        <p:spPr>
          <a:xfrm>
            <a:off x="234950" y="974361"/>
            <a:ext cx="8669206" cy="5268626"/>
          </a:xfrm>
        </p:spPr>
        <p:txBody>
          <a:bodyPr>
            <a:noAutofit/>
          </a:bodyPr>
          <a:lstStyle/>
          <a:p>
            <a:pPr marL="571500" indent="-5715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TANF participants must not provide more than 50% of the employer's labor force.</a:t>
            </a:r>
          </a:p>
          <a:p>
            <a:pPr marL="571500" indent="-5715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employer must guarantee at least 30 hours of employment per week.</a:t>
            </a:r>
          </a:p>
          <a:p>
            <a:pPr marL="571500" indent="-571500">
              <a:spcBef>
                <a:spcPts val="1200"/>
              </a:spcBef>
              <a:buFont typeface="Arial" panose="020B0604020202020204" pitchFamily="34" charset="0"/>
              <a:buChar char="•"/>
            </a:pPr>
            <a:r>
              <a:rPr lang="en-US" sz="3200" dirty="0">
                <a:solidFill>
                  <a:schemeClr val="accent1">
                    <a:lumMod val="75000"/>
                  </a:schemeClr>
                </a:solidFill>
                <a:latin typeface="+mj-lt"/>
                <a:cs typeface="Aharoni" panose="02010803020104030203" pitchFamily="2" charset="-79"/>
              </a:rPr>
              <a:t>Employers must keep daily attendance records for each client.</a:t>
            </a:r>
          </a:p>
          <a:p>
            <a:pPr marL="571500" indent="-571500">
              <a:spcBef>
                <a:spcPts val="1200"/>
              </a:spcBef>
              <a:buFont typeface="Arial" panose="020B0604020202020204" pitchFamily="34" charset="0"/>
              <a:buChar char="•"/>
            </a:pPr>
            <a:r>
              <a:rPr lang="en-US" sz="3200" dirty="0">
                <a:solidFill>
                  <a:schemeClr val="accent1">
                    <a:lumMod val="75000"/>
                  </a:schemeClr>
                </a:solidFill>
                <a:latin typeface="+mj-lt"/>
                <a:cs typeface="Aharoni" panose="02010803020104030203" pitchFamily="2" charset="-79"/>
              </a:rPr>
              <a:t>The employment must not be temporary or seasonal.</a:t>
            </a:r>
          </a:p>
          <a:p>
            <a:pPr marL="571500" indent="-571500">
              <a:spcBef>
                <a:spcPts val="1200"/>
              </a:spcBef>
              <a:buFont typeface="Arial" panose="020B0604020202020204" pitchFamily="34" charset="0"/>
              <a:buChar char="•"/>
            </a:pPr>
            <a:r>
              <a:rPr lang="en-US" sz="3200" dirty="0">
                <a:solidFill>
                  <a:schemeClr val="accent1">
                    <a:lumMod val="75000"/>
                  </a:schemeClr>
                </a:solidFill>
                <a:latin typeface="+mj-lt"/>
                <a:cs typeface="Aharoni" panose="02010803020104030203" pitchFamily="2" charset="-79"/>
              </a:rPr>
              <a:t>The employer must pay wages, not commissions. </a:t>
            </a:r>
          </a:p>
        </p:txBody>
      </p:sp>
    </p:spTree>
    <p:extLst>
      <p:ext uri="{BB962C8B-B14F-4D97-AF65-F5344CB8AC3E}">
        <p14:creationId xmlns:p14="http://schemas.microsoft.com/office/powerpoint/2010/main" val="869165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Requirements</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22</a:t>
            </a:fld>
            <a:endParaRPr lang="en-US" altLang="en-US" sz="1000"/>
          </a:p>
        </p:txBody>
      </p:sp>
      <p:sp>
        <p:nvSpPr>
          <p:cNvPr id="6" name="Content Placeholder 2"/>
          <p:cNvSpPr>
            <a:spLocks noGrp="1"/>
          </p:cNvSpPr>
          <p:nvPr>
            <p:ph idx="1"/>
          </p:nvPr>
        </p:nvSpPr>
        <p:spPr>
          <a:xfrm>
            <a:off x="234951" y="914400"/>
            <a:ext cx="8669206" cy="5613400"/>
          </a:xfrm>
        </p:spPr>
        <p:txBody>
          <a:bodyPr>
            <a:noAutofit/>
          </a:bodyPr>
          <a:lstStyle/>
          <a:p>
            <a:pPr marL="571500" indent="-5715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employer must make a commitment to retain the client at the conclusion of the contract.</a:t>
            </a:r>
          </a:p>
          <a:p>
            <a:pPr marL="571500" indent="-5715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For EIP’s, the occupation must require a training period of at least 200 hours. </a:t>
            </a:r>
          </a:p>
          <a:p>
            <a:pPr>
              <a:spcBef>
                <a:spcPts val="1200"/>
              </a:spcBef>
            </a:pPr>
            <a:r>
              <a:rPr lang="en-US" sz="3200" dirty="0">
                <a:solidFill>
                  <a:schemeClr val="accent1">
                    <a:lumMod val="75000"/>
                  </a:schemeClr>
                </a:solidFill>
                <a:cs typeface="Aharoni" panose="02010803020104030203" pitchFamily="2" charset="-79"/>
              </a:rPr>
              <a:t> </a:t>
            </a:r>
          </a:p>
        </p:txBody>
      </p:sp>
    </p:spTree>
    <p:extLst>
      <p:ext uri="{BB962C8B-B14F-4D97-AF65-F5344CB8AC3E}">
        <p14:creationId xmlns:p14="http://schemas.microsoft.com/office/powerpoint/2010/main" val="289263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1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Requirements</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23</a:t>
            </a:fld>
            <a:endParaRPr lang="en-US" altLang="en-US" sz="1000"/>
          </a:p>
        </p:txBody>
      </p:sp>
      <p:sp>
        <p:nvSpPr>
          <p:cNvPr id="6" name="Content Placeholder 2"/>
          <p:cNvSpPr>
            <a:spLocks noGrp="1"/>
          </p:cNvSpPr>
          <p:nvPr>
            <p:ph idx="1"/>
          </p:nvPr>
        </p:nvSpPr>
        <p:spPr>
          <a:xfrm>
            <a:off x="234951" y="914400"/>
            <a:ext cx="8669206" cy="5613400"/>
          </a:xfrm>
        </p:spPr>
        <p:txBody>
          <a:bodyPr>
            <a:noAutofit/>
          </a:bodyPr>
          <a:lstStyle/>
          <a:p>
            <a:pPr marL="457200" indent="-457200">
              <a:spcBef>
                <a:spcPts val="1200"/>
              </a:spcBef>
              <a:buFont typeface="Arial" panose="020B0604020202020204" pitchFamily="34" charset="0"/>
              <a:buChar char="•"/>
            </a:pPr>
            <a:r>
              <a:rPr lang="en-US" sz="3200" dirty="0">
                <a:solidFill>
                  <a:schemeClr val="accent1">
                    <a:lumMod val="75000"/>
                  </a:schemeClr>
                </a:solidFill>
                <a:cs typeface="Aharoni" panose="02010803020104030203" pitchFamily="2" charset="-79"/>
              </a:rPr>
              <a:t>The employer must submit a Participant Time Sheet, DFA-TS-12, to obtain reimbursement. (ESP contracts will also complete the Employer Reimbursement Request, DFA-ESP-2.) These must be provided monthly by the employer to the local DHHR office. Payment will be made up to the amount of the contract only. </a:t>
            </a:r>
          </a:p>
        </p:txBody>
      </p:sp>
    </p:spTree>
    <p:extLst>
      <p:ext uri="{BB962C8B-B14F-4D97-AF65-F5344CB8AC3E}">
        <p14:creationId xmlns:p14="http://schemas.microsoft.com/office/powerpoint/2010/main" val="134963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234950" y="230188"/>
            <a:ext cx="7594600" cy="460375"/>
          </a:xfrm>
        </p:spPr>
        <p:txBody>
          <a:bodyPr/>
          <a:lstStyle/>
          <a:p>
            <a:pPr eaLnBrk="1" hangingPunct="1"/>
            <a:r>
              <a:rPr lang="en-US" altLang="en-US" dirty="0"/>
              <a:t>How to Begin a ESP or EIP Contract</a:t>
            </a:r>
          </a:p>
        </p:txBody>
      </p:sp>
      <p:sp>
        <p:nvSpPr>
          <p:cNvPr id="3072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5434D409-CF66-4506-820D-B21FA880815F}" type="slidenum">
              <a:rPr lang="en-US" altLang="en-US" sz="1000" smtClean="0"/>
              <a:pPr>
                <a:spcBef>
                  <a:spcPct val="0"/>
                </a:spcBef>
                <a:buFontTx/>
                <a:buNone/>
              </a:pPr>
              <a:t>24</a:t>
            </a:fld>
            <a:endParaRPr lang="en-US" altLang="en-US" sz="1000"/>
          </a:p>
        </p:txBody>
      </p:sp>
      <p:sp>
        <p:nvSpPr>
          <p:cNvPr id="6" name="Content Placeholder 2"/>
          <p:cNvSpPr>
            <a:spLocks noGrp="1"/>
          </p:cNvSpPr>
          <p:nvPr>
            <p:ph idx="1"/>
          </p:nvPr>
        </p:nvSpPr>
        <p:spPr>
          <a:xfrm>
            <a:off x="371475" y="1129603"/>
            <a:ext cx="8315325" cy="5434012"/>
          </a:xfrm>
        </p:spPr>
        <p:txBody>
          <a:bodyPr>
            <a:normAutofit lnSpcReduction="10000"/>
          </a:bodyPr>
          <a:lstStyle/>
          <a:p>
            <a:pPr marL="571500" indent="-571500">
              <a:spcAft>
                <a:spcPts val="1200"/>
              </a:spcAft>
              <a:buFont typeface="Arial" panose="020B0604020202020204" pitchFamily="34" charset="0"/>
              <a:buChar char="•"/>
              <a:defRPr/>
            </a:pPr>
            <a:r>
              <a:rPr lang="en-US" sz="4000" dirty="0">
                <a:solidFill>
                  <a:schemeClr val="accent1">
                    <a:lumMod val="75000"/>
                  </a:schemeClr>
                </a:solidFill>
              </a:rPr>
              <a:t>Contact DHHR Job Developer or WV WORKS Supervisor for details.</a:t>
            </a:r>
          </a:p>
          <a:p>
            <a:pPr marL="571500" indent="-571500">
              <a:spcAft>
                <a:spcPts val="1200"/>
              </a:spcAft>
              <a:buFont typeface="Arial" panose="020B0604020202020204" pitchFamily="34" charset="0"/>
              <a:buChar char="•"/>
              <a:defRPr/>
            </a:pPr>
            <a:r>
              <a:rPr lang="en-US" sz="4000" dirty="0">
                <a:solidFill>
                  <a:schemeClr val="accent1">
                    <a:lumMod val="75000"/>
                  </a:schemeClr>
                </a:solidFill>
              </a:rPr>
              <a:t>Clients will be referred for interviews.</a:t>
            </a:r>
          </a:p>
          <a:p>
            <a:pPr marL="571500" indent="-571500">
              <a:spcAft>
                <a:spcPts val="1200"/>
              </a:spcAft>
              <a:buFont typeface="Arial" panose="020B0604020202020204" pitchFamily="34" charset="0"/>
              <a:buChar char="•"/>
              <a:defRPr/>
            </a:pPr>
            <a:r>
              <a:rPr lang="en-US" sz="4000" dirty="0">
                <a:solidFill>
                  <a:schemeClr val="accent1">
                    <a:lumMod val="75000"/>
                  </a:schemeClr>
                </a:solidFill>
              </a:rPr>
              <a:t>Select Works participant and sign ESP or EIP contract.  </a:t>
            </a:r>
          </a:p>
          <a:p>
            <a:pPr marL="571500" indent="-571500">
              <a:spcAft>
                <a:spcPts val="1200"/>
              </a:spcAft>
              <a:buFont typeface="Arial" panose="020B0604020202020204" pitchFamily="34" charset="0"/>
              <a:buChar char="•"/>
              <a:defRPr/>
            </a:pPr>
            <a:r>
              <a:rPr lang="en-US" sz="4000" u="sng" dirty="0">
                <a:solidFill>
                  <a:schemeClr val="accent1">
                    <a:lumMod val="75000"/>
                  </a:schemeClr>
                </a:solidFill>
              </a:rPr>
              <a:t>Participant cannot start until contract is signed.</a:t>
            </a:r>
          </a:p>
        </p:txBody>
      </p:sp>
    </p:spTree>
    <p:extLst>
      <p:ext uri="{BB962C8B-B14F-4D97-AF65-F5344CB8AC3E}">
        <p14:creationId xmlns:p14="http://schemas.microsoft.com/office/powerpoint/2010/main" val="205831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34950" y="230188"/>
            <a:ext cx="7594600" cy="460375"/>
          </a:xfrm>
        </p:spPr>
        <p:txBody>
          <a:bodyPr/>
          <a:lstStyle/>
          <a:p>
            <a:pPr eaLnBrk="1" hangingPunct="1"/>
            <a:r>
              <a:rPr lang="en-US" altLang="en-US" dirty="0"/>
              <a:t>Who can be a TANF Employer?</a:t>
            </a:r>
          </a:p>
        </p:txBody>
      </p:sp>
      <p:sp>
        <p:nvSpPr>
          <p:cNvPr id="3481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2D10DCB5-1A64-469D-8FEF-E16AD8779410}" type="slidenum">
              <a:rPr lang="en-US" altLang="en-US" sz="1000" smtClean="0"/>
              <a:pPr>
                <a:spcBef>
                  <a:spcPct val="0"/>
                </a:spcBef>
                <a:buFontTx/>
                <a:buNone/>
              </a:pPr>
              <a:t>25</a:t>
            </a:fld>
            <a:endParaRPr lang="en-US" altLang="en-US" sz="1000"/>
          </a:p>
        </p:txBody>
      </p:sp>
      <p:sp>
        <p:nvSpPr>
          <p:cNvPr id="6" name="Content Placeholder 2"/>
          <p:cNvSpPr>
            <a:spLocks noGrp="1"/>
          </p:cNvSpPr>
          <p:nvPr>
            <p:ph idx="1"/>
          </p:nvPr>
        </p:nvSpPr>
        <p:spPr>
          <a:xfrm>
            <a:off x="384175" y="1093788"/>
            <a:ext cx="8315325" cy="5434012"/>
          </a:xfrm>
        </p:spPr>
        <p:txBody>
          <a:bodyPr>
            <a:normAutofit/>
          </a:bodyPr>
          <a:lstStyle/>
          <a:p>
            <a:pPr algn="ctr"/>
            <a:r>
              <a:rPr lang="en-US" sz="4400" dirty="0">
                <a:solidFill>
                  <a:schemeClr val="accent1">
                    <a:lumMod val="75000"/>
                  </a:schemeClr>
                </a:solidFill>
                <a:latin typeface="+mj-lt"/>
                <a:cs typeface="Aharoni" panose="02010803020104030203" pitchFamily="2" charset="-79"/>
              </a:rPr>
              <a:t>Any employer, including a public agency, not-for-profit organization, and private business, which is licensed to conduct business in West Virginia or states bordering West Virginia hiring West Virginia residents, provided all business tax payments are current.</a:t>
            </a:r>
          </a:p>
        </p:txBody>
      </p:sp>
    </p:spTree>
    <p:extLst>
      <p:ext uri="{BB962C8B-B14F-4D97-AF65-F5344CB8AC3E}">
        <p14:creationId xmlns:p14="http://schemas.microsoft.com/office/powerpoint/2010/main" val="2480838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234950" y="230188"/>
            <a:ext cx="7594600" cy="460375"/>
          </a:xfrm>
        </p:spPr>
        <p:txBody>
          <a:bodyPr/>
          <a:lstStyle/>
          <a:p>
            <a:pPr eaLnBrk="1" hangingPunct="1"/>
            <a:r>
              <a:rPr lang="en-US" altLang="en-US" dirty="0"/>
              <a:t>For More Information</a:t>
            </a:r>
          </a:p>
        </p:txBody>
      </p:sp>
      <p:sp>
        <p:nvSpPr>
          <p:cNvPr id="31747"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fld id="{17AB9F96-4AD1-4F74-833E-6FD6070F6799}" type="slidenum">
              <a:rPr lang="en-US" altLang="en-US" sz="1000" smtClean="0"/>
              <a:pPr>
                <a:spcBef>
                  <a:spcPct val="0"/>
                </a:spcBef>
                <a:buFontTx/>
                <a:buNone/>
              </a:pPr>
              <a:t>26</a:t>
            </a:fld>
            <a:endParaRPr lang="en-US" altLang="en-US" sz="1000"/>
          </a:p>
        </p:txBody>
      </p:sp>
      <p:sp>
        <p:nvSpPr>
          <p:cNvPr id="5" name="TextBox 4"/>
          <p:cNvSpPr txBox="1"/>
          <p:nvPr/>
        </p:nvSpPr>
        <p:spPr>
          <a:xfrm>
            <a:off x="4505499" y="1440661"/>
            <a:ext cx="4408516" cy="3108543"/>
          </a:xfrm>
          <a:prstGeom prst="rect">
            <a:avLst/>
          </a:prstGeom>
          <a:noFill/>
        </p:spPr>
        <p:txBody>
          <a:bodyPr wrap="square" rtlCol="0">
            <a:spAutoFit/>
          </a:bodyPr>
          <a:lstStyle/>
          <a:p>
            <a:r>
              <a:rPr lang="en-US" sz="2800" b="1" spc="-150" dirty="0">
                <a:solidFill>
                  <a:schemeClr val="accent1">
                    <a:lumMod val="75000"/>
                  </a:schemeClr>
                </a:solidFill>
                <a:latin typeface="Century Schoolbook" panose="02040604050505020304" pitchFamily="18" charset="0"/>
                <a:cs typeface="Aharoni" panose="02010803020104030203" pitchFamily="2" charset="-79"/>
              </a:rPr>
              <a:t>Rick Post</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Job Developer</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Region 1, DHHR</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416 Adams Street, Suite 307</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Fairmont, WV  26554</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304-368-4420</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Richard.A.Post@wv.gov</a:t>
            </a:r>
          </a:p>
        </p:txBody>
      </p:sp>
      <p:sp>
        <p:nvSpPr>
          <p:cNvPr id="6" name="TextBox 5"/>
          <p:cNvSpPr txBox="1"/>
          <p:nvPr/>
        </p:nvSpPr>
        <p:spPr>
          <a:xfrm>
            <a:off x="414091" y="1425527"/>
            <a:ext cx="4091407" cy="3108543"/>
          </a:xfrm>
          <a:prstGeom prst="rect">
            <a:avLst/>
          </a:prstGeom>
          <a:noFill/>
        </p:spPr>
        <p:txBody>
          <a:bodyPr wrap="square" rtlCol="0">
            <a:spAutoFit/>
          </a:bodyPr>
          <a:lstStyle/>
          <a:p>
            <a:r>
              <a:rPr lang="en-US" sz="2800" b="1" spc="-150" dirty="0">
                <a:solidFill>
                  <a:schemeClr val="accent1">
                    <a:lumMod val="75000"/>
                  </a:schemeClr>
                </a:solidFill>
                <a:latin typeface="Century Schoolbook" panose="02040604050505020304" pitchFamily="18" charset="0"/>
                <a:cs typeface="Aharoni" panose="02010803020104030203" pitchFamily="2" charset="-79"/>
              </a:rPr>
              <a:t>Ken Lake             </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Job Developer</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Region 3, DHHR</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153 West Main Street</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Clarksburg, WV  26425</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304-627-2295</a:t>
            </a:r>
          </a:p>
          <a:p>
            <a:r>
              <a:rPr lang="en-US" sz="2800" spc="-150" dirty="0">
                <a:solidFill>
                  <a:schemeClr val="accent1">
                    <a:lumMod val="75000"/>
                  </a:schemeClr>
                </a:solidFill>
                <a:latin typeface="Century Schoolbook" panose="02040604050505020304" pitchFamily="18" charset="0"/>
                <a:cs typeface="Aharoni" panose="02010803020104030203" pitchFamily="2" charset="-79"/>
              </a:rPr>
              <a:t>Kenneth.W.Lake@wv.gov</a:t>
            </a:r>
          </a:p>
        </p:txBody>
      </p:sp>
    </p:spTree>
  </p:cSld>
  <p:clrMapOvr>
    <a:masterClrMapping/>
  </p:clrMapOvr>
  <mc:AlternateContent xmlns:mc="http://schemas.openxmlformats.org/markup-compatibility/2006" xmlns:p14="http://schemas.microsoft.com/office/powerpoint/2010/main">
    <mc:Choice Requires="p14">
      <p:transition p14:dur="10" advClick="0" advTm="600000"/>
    </mc:Choice>
    <mc:Fallback xmlns="">
      <p:transition advClick="0" advTm="60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5">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5">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5">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p:cTn id="31" dur="1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5">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5">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5">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p:cTn id="37" dur="1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5">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5">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5">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p:cTn id="43" dur="1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5">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5">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5">
                                            <p:txEl>
                                              <p:pRg st="6" end="6"/>
                                            </p:txEl>
                                          </p:spTgt>
                                        </p:tgtEl>
                                      </p:cBhvr>
                                    </p:animEffect>
                                  </p:childTnLst>
                                </p:cTn>
                              </p:par>
                            </p:childTnLst>
                          </p:cTn>
                        </p:par>
                        <p:par>
                          <p:cTn id="47" fill="hold">
                            <p:stCondLst>
                              <p:cond delay="1000"/>
                            </p:stCondLst>
                            <p:childTnLst>
                              <p:par>
                                <p:cTn id="48" presetID="31" presetClass="entr" presetSubtype="0" fill="hold" nodeType="afterEffect">
                                  <p:stCondLst>
                                    <p:cond delay="0"/>
                                  </p:stCondLst>
                                  <p:childTnLst>
                                    <p:set>
                                      <p:cBhvr>
                                        <p:cTn id="49" dur="1" fill="hold">
                                          <p:stCondLst>
                                            <p:cond delay="0"/>
                                          </p:stCondLst>
                                        </p:cTn>
                                        <p:tgtEl>
                                          <p:spTgt spid="6">
                                            <p:txEl>
                                              <p:pRg st="0" end="0"/>
                                            </p:txEl>
                                          </p:spTgt>
                                        </p:tgtEl>
                                        <p:attrNameLst>
                                          <p:attrName>style.visibility</p:attrName>
                                        </p:attrNameLst>
                                      </p:cBhvr>
                                      <p:to>
                                        <p:strVal val="visible"/>
                                      </p:to>
                                    </p:set>
                                    <p:anim calcmode="lin" valueType="num">
                                      <p:cBhvr>
                                        <p:cTn id="50"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51"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52"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53" dur="1000"/>
                                        <p:tgtEl>
                                          <p:spTgt spid="6">
                                            <p:txEl>
                                              <p:pRg st="0" end="0"/>
                                            </p:txEl>
                                          </p:spTgt>
                                        </p:tgtEl>
                                      </p:cBhvr>
                                    </p:animEffect>
                                  </p:childTnLst>
                                </p:cTn>
                              </p:par>
                              <p:par>
                                <p:cTn id="54" presetID="31" presetClass="entr" presetSubtype="0" fill="hold" nodeType="with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 calcmode="lin" valueType="num">
                                      <p:cBhvr>
                                        <p:cTn id="56"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57"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58"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59" dur="1000"/>
                                        <p:tgtEl>
                                          <p:spTgt spid="6">
                                            <p:txEl>
                                              <p:pRg st="1" end="1"/>
                                            </p:txEl>
                                          </p:spTgt>
                                        </p:tgtEl>
                                      </p:cBhvr>
                                    </p:animEffect>
                                  </p:childTnLst>
                                </p:cTn>
                              </p:par>
                              <p:par>
                                <p:cTn id="60" presetID="31" presetClass="entr" presetSubtype="0" fill="hold" nodeType="with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 calcmode="lin" valueType="num">
                                      <p:cBhvr>
                                        <p:cTn id="62"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63"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64"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65" dur="1000"/>
                                        <p:tgtEl>
                                          <p:spTgt spid="6">
                                            <p:txEl>
                                              <p:pRg st="2" end="2"/>
                                            </p:txEl>
                                          </p:spTgt>
                                        </p:tgtEl>
                                      </p:cBhvr>
                                    </p:animEffect>
                                  </p:childTnLst>
                                </p:cTn>
                              </p:par>
                              <p:par>
                                <p:cTn id="66" presetID="31" presetClass="entr" presetSubtype="0" fill="hold" nodeType="withEffect">
                                  <p:stCondLst>
                                    <p:cond delay="0"/>
                                  </p:stCondLst>
                                  <p:childTnLst>
                                    <p:set>
                                      <p:cBhvr>
                                        <p:cTn id="67" dur="1" fill="hold">
                                          <p:stCondLst>
                                            <p:cond delay="0"/>
                                          </p:stCondLst>
                                        </p:cTn>
                                        <p:tgtEl>
                                          <p:spTgt spid="6">
                                            <p:txEl>
                                              <p:pRg st="3" end="3"/>
                                            </p:txEl>
                                          </p:spTgt>
                                        </p:tgtEl>
                                        <p:attrNameLst>
                                          <p:attrName>style.visibility</p:attrName>
                                        </p:attrNameLst>
                                      </p:cBhvr>
                                      <p:to>
                                        <p:strVal val="visible"/>
                                      </p:to>
                                    </p:set>
                                    <p:anim calcmode="lin" valueType="num">
                                      <p:cBhvr>
                                        <p:cTn id="68"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69"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70"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71" dur="1000"/>
                                        <p:tgtEl>
                                          <p:spTgt spid="6">
                                            <p:txEl>
                                              <p:pRg st="3" end="3"/>
                                            </p:txEl>
                                          </p:spTgt>
                                        </p:tgtEl>
                                      </p:cBhvr>
                                    </p:animEffect>
                                  </p:childTnLst>
                                </p:cTn>
                              </p:par>
                              <p:par>
                                <p:cTn id="72" presetID="31" presetClass="entr" presetSubtype="0" fill="hold" nodeType="withEffect">
                                  <p:stCondLst>
                                    <p:cond delay="0"/>
                                  </p:stCondLst>
                                  <p:childTnLst>
                                    <p:set>
                                      <p:cBhvr>
                                        <p:cTn id="73" dur="1" fill="hold">
                                          <p:stCondLst>
                                            <p:cond delay="0"/>
                                          </p:stCondLst>
                                        </p:cTn>
                                        <p:tgtEl>
                                          <p:spTgt spid="6">
                                            <p:txEl>
                                              <p:pRg st="4" end="4"/>
                                            </p:txEl>
                                          </p:spTgt>
                                        </p:tgtEl>
                                        <p:attrNameLst>
                                          <p:attrName>style.visibility</p:attrName>
                                        </p:attrNameLst>
                                      </p:cBhvr>
                                      <p:to>
                                        <p:strVal val="visible"/>
                                      </p:to>
                                    </p:set>
                                    <p:anim calcmode="lin" valueType="num">
                                      <p:cBhvr>
                                        <p:cTn id="74"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75"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76"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77" dur="1000"/>
                                        <p:tgtEl>
                                          <p:spTgt spid="6">
                                            <p:txEl>
                                              <p:pRg st="4" end="4"/>
                                            </p:txEl>
                                          </p:spTgt>
                                        </p:tgtEl>
                                      </p:cBhvr>
                                    </p:animEffect>
                                  </p:childTnLst>
                                </p:cTn>
                              </p:par>
                              <p:par>
                                <p:cTn id="78" presetID="31" presetClass="entr" presetSubtype="0" fill="hold" nodeType="withEffect">
                                  <p:stCondLst>
                                    <p:cond delay="0"/>
                                  </p:stCondLst>
                                  <p:childTnLst>
                                    <p:set>
                                      <p:cBhvr>
                                        <p:cTn id="79" dur="1" fill="hold">
                                          <p:stCondLst>
                                            <p:cond delay="0"/>
                                          </p:stCondLst>
                                        </p:cTn>
                                        <p:tgtEl>
                                          <p:spTgt spid="6">
                                            <p:txEl>
                                              <p:pRg st="5" end="5"/>
                                            </p:txEl>
                                          </p:spTgt>
                                        </p:tgtEl>
                                        <p:attrNameLst>
                                          <p:attrName>style.visibility</p:attrName>
                                        </p:attrNameLst>
                                      </p:cBhvr>
                                      <p:to>
                                        <p:strVal val="visible"/>
                                      </p:to>
                                    </p:set>
                                    <p:anim calcmode="lin" valueType="num">
                                      <p:cBhvr>
                                        <p:cTn id="80"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81"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82"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83" dur="1000"/>
                                        <p:tgtEl>
                                          <p:spTgt spid="6">
                                            <p:txEl>
                                              <p:pRg st="5" end="5"/>
                                            </p:txEl>
                                          </p:spTgt>
                                        </p:tgtEl>
                                      </p:cBhvr>
                                    </p:animEffect>
                                  </p:childTnLst>
                                </p:cTn>
                              </p:par>
                              <p:par>
                                <p:cTn id="84" presetID="31" presetClass="entr" presetSubtype="0" fill="hold" nodeType="withEffect">
                                  <p:stCondLst>
                                    <p:cond delay="0"/>
                                  </p:stCondLst>
                                  <p:childTnLst>
                                    <p:set>
                                      <p:cBhvr>
                                        <p:cTn id="85" dur="1" fill="hold">
                                          <p:stCondLst>
                                            <p:cond delay="0"/>
                                          </p:stCondLst>
                                        </p:cTn>
                                        <p:tgtEl>
                                          <p:spTgt spid="6">
                                            <p:txEl>
                                              <p:pRg st="6" end="6"/>
                                            </p:txEl>
                                          </p:spTgt>
                                        </p:tgtEl>
                                        <p:attrNameLst>
                                          <p:attrName>style.visibility</p:attrName>
                                        </p:attrNameLst>
                                      </p:cBhvr>
                                      <p:to>
                                        <p:strVal val="visible"/>
                                      </p:to>
                                    </p:set>
                                    <p:anim calcmode="lin" valueType="num">
                                      <p:cBhvr>
                                        <p:cTn id="86"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87"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88"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89"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HHR_PPT_Template_0114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10386</TotalTime>
  <Words>2882</Words>
  <Application>Microsoft Office PowerPoint</Application>
  <PresentationFormat>On-screen Show (4:3)</PresentationFormat>
  <Paragraphs>417</Paragraphs>
  <Slides>27</Slides>
  <Notes>27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MS PGothic</vt:lpstr>
      <vt:lpstr>Aharoni</vt:lpstr>
      <vt:lpstr>Andalus</vt:lpstr>
      <vt:lpstr>Arial</vt:lpstr>
      <vt:lpstr>Arial Black</vt:lpstr>
      <vt:lpstr>Calibri</vt:lpstr>
      <vt:lpstr>Century Schoolbook</vt:lpstr>
      <vt:lpstr>Times New Roman</vt:lpstr>
      <vt:lpstr>Wingdings</vt:lpstr>
      <vt:lpstr>DHHR_PPT_Template_011414</vt:lpstr>
      <vt:lpstr>PowerPoint Presentation</vt:lpstr>
      <vt:lpstr> </vt:lpstr>
      <vt:lpstr>SNAP E&amp;T</vt:lpstr>
      <vt:lpstr>The Goal</vt:lpstr>
      <vt:lpstr>Overview</vt:lpstr>
      <vt:lpstr>Benefits of Partnerships</vt:lpstr>
      <vt:lpstr>Partner Requirements</vt:lpstr>
      <vt:lpstr>Reimbursements</vt:lpstr>
      <vt:lpstr>Who can be an E&amp;T Partner?</vt:lpstr>
      <vt:lpstr>How to Become a Partner</vt:lpstr>
      <vt:lpstr> </vt:lpstr>
      <vt:lpstr>Overview</vt:lpstr>
      <vt:lpstr> </vt:lpstr>
      <vt:lpstr>Goal</vt:lpstr>
      <vt:lpstr>Standards of EIP Contracts</vt:lpstr>
      <vt:lpstr>EIP Training Hours</vt:lpstr>
      <vt:lpstr> </vt:lpstr>
      <vt:lpstr>Overview</vt:lpstr>
      <vt:lpstr>Requirements of ESP Contracts</vt:lpstr>
      <vt:lpstr>Other Requirements </vt:lpstr>
      <vt:lpstr>Requirements</vt:lpstr>
      <vt:lpstr>Requirements</vt:lpstr>
      <vt:lpstr>Requirements</vt:lpstr>
      <vt:lpstr>Requirements</vt:lpstr>
      <vt:lpstr>How to Begin a ESP or EIP Contract</vt:lpstr>
      <vt:lpstr>Who can be a TANF Employer?</vt:lpstr>
      <vt:lpstr>For More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 Orth</dc:creator>
  <cp:lastModifiedBy>Silverman, Susan R</cp:lastModifiedBy>
  <cp:revision>242</cp:revision>
  <cp:lastPrinted>2017-10-05T16:16:29Z</cp:lastPrinted>
  <dcterms:created xsi:type="dcterms:W3CDTF">2013-12-18T20:24:50Z</dcterms:created>
  <dcterms:modified xsi:type="dcterms:W3CDTF">2017-10-27T17:35:21Z</dcterms:modified>
</cp:coreProperties>
</file>