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48" r:id="rId1"/>
  </p:sldMasterIdLst>
  <p:notesMasterIdLst>
    <p:notesMasterId r:id="rId27"/>
  </p:notesMasterIdLst>
  <p:handoutMasterIdLst>
    <p:handoutMasterId r:id="rId28"/>
  </p:handoutMasterIdLst>
  <p:sldIdLst>
    <p:sldId id="256" r:id="rId2"/>
    <p:sldId id="313" r:id="rId3"/>
    <p:sldId id="314" r:id="rId4"/>
    <p:sldId id="265" r:id="rId5"/>
    <p:sldId id="266" r:id="rId6"/>
    <p:sldId id="270" r:id="rId7"/>
    <p:sldId id="271" r:id="rId8"/>
    <p:sldId id="315" r:id="rId9"/>
    <p:sldId id="282" r:id="rId10"/>
    <p:sldId id="283" r:id="rId11"/>
    <p:sldId id="316" r:id="rId12"/>
    <p:sldId id="293" r:id="rId13"/>
    <p:sldId id="294" r:id="rId14"/>
    <p:sldId id="263" r:id="rId15"/>
    <p:sldId id="308" r:id="rId16"/>
    <p:sldId id="264" r:id="rId17"/>
    <p:sldId id="312" r:id="rId18"/>
    <p:sldId id="277" r:id="rId19"/>
    <p:sldId id="286" r:id="rId20"/>
    <p:sldId id="291" r:id="rId21"/>
    <p:sldId id="261" r:id="rId22"/>
    <p:sldId id="317" r:id="rId23"/>
    <p:sldId id="310" r:id="rId24"/>
    <p:sldId id="311" r:id="rId25"/>
    <p:sldId id="309" r:id="rId26"/>
  </p:sldIdLst>
  <p:sldSz cx="9144000" cy="6858000" type="screen4x3"/>
  <p:notesSz cx="6997700" cy="92837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B8E9"/>
    <a:srgbClr val="1B2C69"/>
    <a:srgbClr val="949536"/>
    <a:srgbClr val="DBAA28"/>
    <a:srgbClr val="D98429"/>
    <a:srgbClr val="FFFDE2"/>
    <a:srgbClr val="FFFDDB"/>
    <a:srgbClr val="F4ED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85731" autoAdjust="0"/>
  </p:normalViewPr>
  <p:slideViewPr>
    <p:cSldViewPr snapToGrid="0" snapToObjects="1">
      <p:cViewPr varScale="1">
        <p:scale>
          <a:sx n="76" d="100"/>
          <a:sy n="76" d="100"/>
        </p:scale>
        <p:origin x="-1666"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4DFF8-847B-4C3E-8B73-C1AE116E3A9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066FF8D4-599D-4D28-A439-5C152E51E780}">
      <dgm:prSet phldrT="[Text]" custT="1"/>
      <dgm:spPr/>
      <dgm:t>
        <a:bodyPr/>
        <a:lstStyle/>
        <a:p>
          <a:r>
            <a:rPr lang="en-US" sz="2000" dirty="0" smtClean="0"/>
            <a:t>APS Intake Referral</a:t>
          </a:r>
          <a:endParaRPr lang="en-US" sz="2000" dirty="0"/>
        </a:p>
      </dgm:t>
    </dgm:pt>
    <dgm:pt modelId="{CB72430A-33F7-40CF-8067-7DFCABE7CE6F}" type="parTrans" cxnId="{7970B144-A237-4552-A82A-6F8B075A6486}">
      <dgm:prSet/>
      <dgm:spPr/>
      <dgm:t>
        <a:bodyPr/>
        <a:lstStyle/>
        <a:p>
          <a:endParaRPr lang="en-US"/>
        </a:p>
      </dgm:t>
    </dgm:pt>
    <dgm:pt modelId="{2EB4779E-C022-4D73-A2AA-2DB2BD7C2FB0}" type="sibTrans" cxnId="{7970B144-A237-4552-A82A-6F8B075A6486}">
      <dgm:prSet/>
      <dgm:spPr/>
      <dgm:t>
        <a:bodyPr/>
        <a:lstStyle/>
        <a:p>
          <a:endParaRPr lang="en-US"/>
        </a:p>
      </dgm:t>
    </dgm:pt>
    <dgm:pt modelId="{2F80EAE4-A929-40AF-9FB3-BFA0043C8472}">
      <dgm:prSet phldrT="[Text]" custT="1"/>
      <dgm:spPr/>
      <dgm:t>
        <a:bodyPr/>
        <a:lstStyle/>
        <a:p>
          <a:r>
            <a:rPr lang="en-US" sz="1800" dirty="0" smtClean="0"/>
            <a:t>Emergency face- to-face contact within zero to two hours</a:t>
          </a:r>
          <a:endParaRPr lang="en-US" sz="1800" dirty="0"/>
        </a:p>
      </dgm:t>
    </dgm:pt>
    <dgm:pt modelId="{9BD0BEC6-37D7-41B4-9A21-7DF34603387E}" type="parTrans" cxnId="{F779A9C3-E0E5-49DB-A8B3-CC88203B1C37}">
      <dgm:prSet/>
      <dgm:spPr/>
      <dgm:t>
        <a:bodyPr/>
        <a:lstStyle/>
        <a:p>
          <a:endParaRPr lang="en-US"/>
        </a:p>
      </dgm:t>
    </dgm:pt>
    <dgm:pt modelId="{2EFA50CF-67E5-475B-AD0A-F2192A2A405A}" type="sibTrans" cxnId="{F779A9C3-E0E5-49DB-A8B3-CC88203B1C37}">
      <dgm:prSet/>
      <dgm:spPr/>
      <dgm:t>
        <a:bodyPr/>
        <a:lstStyle/>
        <a:p>
          <a:endParaRPr lang="en-US"/>
        </a:p>
      </dgm:t>
    </dgm:pt>
    <dgm:pt modelId="{A0F42C9D-D3C2-4E0A-8F0E-D7A3D05D251B}">
      <dgm:prSet phldrT="[Text]" custT="1"/>
      <dgm:spPr/>
      <dgm:t>
        <a:bodyPr/>
        <a:lstStyle/>
        <a:p>
          <a:r>
            <a:rPr lang="en-US" sz="1800" dirty="0" smtClean="0"/>
            <a:t>Potential for danger face-to-face contact   within 72 hours</a:t>
          </a:r>
          <a:endParaRPr lang="en-US" sz="1800" dirty="0"/>
        </a:p>
      </dgm:t>
    </dgm:pt>
    <dgm:pt modelId="{76A72CF4-2AA1-4A48-989B-B5DFE3D25208}" type="parTrans" cxnId="{6D19A69A-1F47-4C66-93AA-BE0333688213}">
      <dgm:prSet/>
      <dgm:spPr/>
      <dgm:t>
        <a:bodyPr/>
        <a:lstStyle/>
        <a:p>
          <a:endParaRPr lang="en-US"/>
        </a:p>
      </dgm:t>
    </dgm:pt>
    <dgm:pt modelId="{4A1F2534-2EA4-4576-B7F1-AF2553C1C8AE}" type="sibTrans" cxnId="{6D19A69A-1F47-4C66-93AA-BE0333688213}">
      <dgm:prSet/>
      <dgm:spPr/>
      <dgm:t>
        <a:bodyPr/>
        <a:lstStyle/>
        <a:p>
          <a:endParaRPr lang="en-US"/>
        </a:p>
      </dgm:t>
    </dgm:pt>
    <dgm:pt modelId="{917AB1E9-B06F-4B0A-A3EE-C6CF1F58F0F5}">
      <dgm:prSet phldrT="[Text]" custT="1"/>
      <dgm:spPr/>
      <dgm:t>
        <a:bodyPr/>
        <a:lstStyle/>
        <a:p>
          <a:r>
            <a:rPr lang="en-US" sz="1800" dirty="0" smtClean="0"/>
            <a:t>No imminent or potential danger face-to-face contact within 14 days </a:t>
          </a:r>
          <a:endParaRPr lang="en-US" sz="1800" dirty="0"/>
        </a:p>
      </dgm:t>
    </dgm:pt>
    <dgm:pt modelId="{A76688EB-D34C-405F-83FE-DB7D42CA7F8B}" type="parTrans" cxnId="{4885DACA-C2D4-4837-9899-660530DF6639}">
      <dgm:prSet/>
      <dgm:spPr/>
      <dgm:t>
        <a:bodyPr/>
        <a:lstStyle/>
        <a:p>
          <a:endParaRPr lang="en-US"/>
        </a:p>
      </dgm:t>
    </dgm:pt>
    <dgm:pt modelId="{76637E71-0F08-480D-92DC-6E44EECBC077}" type="sibTrans" cxnId="{4885DACA-C2D4-4837-9899-660530DF6639}">
      <dgm:prSet/>
      <dgm:spPr/>
      <dgm:t>
        <a:bodyPr/>
        <a:lstStyle/>
        <a:p>
          <a:endParaRPr lang="en-US"/>
        </a:p>
      </dgm:t>
    </dgm:pt>
    <dgm:pt modelId="{F4219AF2-CBCA-4ABD-B2BA-A7AB09DC5BB4}">
      <dgm:prSet phldrT="[Text]" custT="1"/>
      <dgm:spPr/>
      <dgm:t>
        <a:bodyPr/>
        <a:lstStyle/>
        <a:p>
          <a:r>
            <a:rPr lang="en-US" sz="1800" dirty="0" smtClean="0"/>
            <a:t>30 days to complete investigative disposition</a:t>
          </a:r>
          <a:endParaRPr lang="en-US" sz="1800" dirty="0"/>
        </a:p>
      </dgm:t>
    </dgm:pt>
    <dgm:pt modelId="{D0DC13BC-2377-4AE1-8B61-239D64ECF8AF}" type="parTrans" cxnId="{793DBAE9-CEE7-4264-B53A-90B75957FEB0}">
      <dgm:prSet/>
      <dgm:spPr/>
      <dgm:t>
        <a:bodyPr/>
        <a:lstStyle/>
        <a:p>
          <a:endParaRPr lang="en-US"/>
        </a:p>
      </dgm:t>
    </dgm:pt>
    <dgm:pt modelId="{092C0126-066D-4CFF-974E-CB30EA455D71}" type="sibTrans" cxnId="{793DBAE9-CEE7-4264-B53A-90B75957FEB0}">
      <dgm:prSet/>
      <dgm:spPr/>
      <dgm:t>
        <a:bodyPr/>
        <a:lstStyle/>
        <a:p>
          <a:endParaRPr lang="en-US"/>
        </a:p>
      </dgm:t>
    </dgm:pt>
    <dgm:pt modelId="{3319D6D0-88C3-4908-883F-CD20B8076174}" type="pres">
      <dgm:prSet presAssocID="{70B4DFF8-847B-4C3E-8B73-C1AE116E3A9B}" presName="Name0" presStyleCnt="0">
        <dgm:presLayoutVars>
          <dgm:chMax val="1"/>
          <dgm:dir/>
          <dgm:animLvl val="ctr"/>
          <dgm:resizeHandles val="exact"/>
        </dgm:presLayoutVars>
      </dgm:prSet>
      <dgm:spPr/>
      <dgm:t>
        <a:bodyPr/>
        <a:lstStyle/>
        <a:p>
          <a:endParaRPr lang="en-US"/>
        </a:p>
      </dgm:t>
    </dgm:pt>
    <dgm:pt modelId="{078A07C8-5C48-4D87-832F-11CB387DD623}" type="pres">
      <dgm:prSet presAssocID="{066FF8D4-599D-4D28-A439-5C152E51E780}" presName="centerShape" presStyleLbl="node0" presStyleIdx="0" presStyleCnt="1"/>
      <dgm:spPr/>
      <dgm:t>
        <a:bodyPr/>
        <a:lstStyle/>
        <a:p>
          <a:endParaRPr lang="en-US"/>
        </a:p>
      </dgm:t>
    </dgm:pt>
    <dgm:pt modelId="{ABECB6D1-CA35-4EA5-93A0-DC433974DF25}" type="pres">
      <dgm:prSet presAssocID="{2F80EAE4-A929-40AF-9FB3-BFA0043C8472}" presName="node" presStyleLbl="node1" presStyleIdx="0" presStyleCnt="4" custScaleX="180402">
        <dgm:presLayoutVars>
          <dgm:bulletEnabled val="1"/>
        </dgm:presLayoutVars>
      </dgm:prSet>
      <dgm:spPr/>
      <dgm:t>
        <a:bodyPr/>
        <a:lstStyle/>
        <a:p>
          <a:endParaRPr lang="en-US"/>
        </a:p>
      </dgm:t>
    </dgm:pt>
    <dgm:pt modelId="{D6164216-29FE-4BA6-8AFC-5E21A4850CE4}" type="pres">
      <dgm:prSet presAssocID="{2F80EAE4-A929-40AF-9FB3-BFA0043C8472}" presName="dummy" presStyleCnt="0"/>
      <dgm:spPr/>
    </dgm:pt>
    <dgm:pt modelId="{9F783E10-31F7-4D7D-8EF0-733C79E2AF21}" type="pres">
      <dgm:prSet presAssocID="{2EFA50CF-67E5-475B-AD0A-F2192A2A405A}" presName="sibTrans" presStyleLbl="sibTrans2D1" presStyleIdx="0" presStyleCnt="4"/>
      <dgm:spPr/>
      <dgm:t>
        <a:bodyPr/>
        <a:lstStyle/>
        <a:p>
          <a:endParaRPr lang="en-US"/>
        </a:p>
      </dgm:t>
    </dgm:pt>
    <dgm:pt modelId="{8642DE16-5966-4AC1-98CD-5C41EE6CC9D3}" type="pres">
      <dgm:prSet presAssocID="{A0F42C9D-D3C2-4E0A-8F0E-D7A3D05D251B}" presName="node" presStyleLbl="node1" presStyleIdx="1" presStyleCnt="4" custScaleX="164173" custScaleY="149054">
        <dgm:presLayoutVars>
          <dgm:bulletEnabled val="1"/>
        </dgm:presLayoutVars>
      </dgm:prSet>
      <dgm:spPr/>
      <dgm:t>
        <a:bodyPr/>
        <a:lstStyle/>
        <a:p>
          <a:endParaRPr lang="en-US"/>
        </a:p>
      </dgm:t>
    </dgm:pt>
    <dgm:pt modelId="{DC938115-3365-4224-9642-3EF7CB2C8261}" type="pres">
      <dgm:prSet presAssocID="{A0F42C9D-D3C2-4E0A-8F0E-D7A3D05D251B}" presName="dummy" presStyleCnt="0"/>
      <dgm:spPr/>
    </dgm:pt>
    <dgm:pt modelId="{EFF5DEED-50B0-4D3F-9AC4-F72FDB4A442C}" type="pres">
      <dgm:prSet presAssocID="{4A1F2534-2EA4-4576-B7F1-AF2553C1C8AE}" presName="sibTrans" presStyleLbl="sibTrans2D1" presStyleIdx="1" presStyleCnt="4"/>
      <dgm:spPr/>
      <dgm:t>
        <a:bodyPr/>
        <a:lstStyle/>
        <a:p>
          <a:endParaRPr lang="en-US"/>
        </a:p>
      </dgm:t>
    </dgm:pt>
    <dgm:pt modelId="{8F97410C-C817-4E2A-80A9-630DF6CF3F5F}" type="pres">
      <dgm:prSet presAssocID="{917AB1E9-B06F-4B0A-A3EE-C6CF1F58F0F5}" presName="node" presStyleLbl="node1" presStyleIdx="2" presStyleCnt="4" custScaleX="211011" custScaleY="127784" custRadScaleRad="95471">
        <dgm:presLayoutVars>
          <dgm:bulletEnabled val="1"/>
        </dgm:presLayoutVars>
      </dgm:prSet>
      <dgm:spPr/>
      <dgm:t>
        <a:bodyPr/>
        <a:lstStyle/>
        <a:p>
          <a:endParaRPr lang="en-US"/>
        </a:p>
      </dgm:t>
    </dgm:pt>
    <dgm:pt modelId="{D70755ED-7C83-4B40-AF22-D8461D00045C}" type="pres">
      <dgm:prSet presAssocID="{917AB1E9-B06F-4B0A-A3EE-C6CF1F58F0F5}" presName="dummy" presStyleCnt="0"/>
      <dgm:spPr/>
    </dgm:pt>
    <dgm:pt modelId="{A464F684-3D98-4E1E-B1E2-2A1B0A26D583}" type="pres">
      <dgm:prSet presAssocID="{76637E71-0F08-480D-92DC-6E44EECBC077}" presName="sibTrans" presStyleLbl="sibTrans2D1" presStyleIdx="2" presStyleCnt="4"/>
      <dgm:spPr/>
      <dgm:t>
        <a:bodyPr/>
        <a:lstStyle/>
        <a:p>
          <a:endParaRPr lang="en-US"/>
        </a:p>
      </dgm:t>
    </dgm:pt>
    <dgm:pt modelId="{644B1BA3-9C29-4CA0-8F55-0B9AF15BB74E}" type="pres">
      <dgm:prSet presAssocID="{F4219AF2-CBCA-4ABD-B2BA-A7AB09DC5BB4}" presName="node" presStyleLbl="node1" presStyleIdx="3" presStyleCnt="4" custScaleX="165062" custScaleY="156152">
        <dgm:presLayoutVars>
          <dgm:bulletEnabled val="1"/>
        </dgm:presLayoutVars>
      </dgm:prSet>
      <dgm:spPr/>
      <dgm:t>
        <a:bodyPr/>
        <a:lstStyle/>
        <a:p>
          <a:endParaRPr lang="en-US"/>
        </a:p>
      </dgm:t>
    </dgm:pt>
    <dgm:pt modelId="{14F5791F-AF67-4270-BA9E-3511F8E8CCF7}" type="pres">
      <dgm:prSet presAssocID="{F4219AF2-CBCA-4ABD-B2BA-A7AB09DC5BB4}" presName="dummy" presStyleCnt="0"/>
      <dgm:spPr/>
    </dgm:pt>
    <dgm:pt modelId="{555BFC42-E737-46DE-9F52-B03C809274F6}" type="pres">
      <dgm:prSet presAssocID="{092C0126-066D-4CFF-974E-CB30EA455D71}" presName="sibTrans" presStyleLbl="sibTrans2D1" presStyleIdx="3" presStyleCnt="4"/>
      <dgm:spPr/>
      <dgm:t>
        <a:bodyPr/>
        <a:lstStyle/>
        <a:p>
          <a:endParaRPr lang="en-US"/>
        </a:p>
      </dgm:t>
    </dgm:pt>
  </dgm:ptLst>
  <dgm:cxnLst>
    <dgm:cxn modelId="{D6CEC825-A9DB-4A61-87F8-A52132585FF6}" type="presOf" srcId="{F4219AF2-CBCA-4ABD-B2BA-A7AB09DC5BB4}" destId="{644B1BA3-9C29-4CA0-8F55-0B9AF15BB74E}" srcOrd="0" destOrd="0" presId="urn:microsoft.com/office/officeart/2005/8/layout/radial6"/>
    <dgm:cxn modelId="{A58F7E18-9C09-4AC6-85E3-ED60DD6730C5}" type="presOf" srcId="{2F80EAE4-A929-40AF-9FB3-BFA0043C8472}" destId="{ABECB6D1-CA35-4EA5-93A0-DC433974DF25}" srcOrd="0" destOrd="0" presId="urn:microsoft.com/office/officeart/2005/8/layout/radial6"/>
    <dgm:cxn modelId="{7970B144-A237-4552-A82A-6F8B075A6486}" srcId="{70B4DFF8-847B-4C3E-8B73-C1AE116E3A9B}" destId="{066FF8D4-599D-4D28-A439-5C152E51E780}" srcOrd="0" destOrd="0" parTransId="{CB72430A-33F7-40CF-8067-7DFCABE7CE6F}" sibTransId="{2EB4779E-C022-4D73-A2AA-2DB2BD7C2FB0}"/>
    <dgm:cxn modelId="{AB5A3099-91BA-4D75-8BEA-7E425F3A7E2F}" type="presOf" srcId="{917AB1E9-B06F-4B0A-A3EE-C6CF1F58F0F5}" destId="{8F97410C-C817-4E2A-80A9-630DF6CF3F5F}" srcOrd="0" destOrd="0" presId="urn:microsoft.com/office/officeart/2005/8/layout/radial6"/>
    <dgm:cxn modelId="{CF233E50-1751-44E0-8441-5A24083077BD}" type="presOf" srcId="{4A1F2534-2EA4-4576-B7F1-AF2553C1C8AE}" destId="{EFF5DEED-50B0-4D3F-9AC4-F72FDB4A442C}" srcOrd="0" destOrd="0" presId="urn:microsoft.com/office/officeart/2005/8/layout/radial6"/>
    <dgm:cxn modelId="{15F3E732-B65C-4B26-B711-17A362B48D68}" type="presOf" srcId="{2EFA50CF-67E5-475B-AD0A-F2192A2A405A}" destId="{9F783E10-31F7-4D7D-8EF0-733C79E2AF21}" srcOrd="0" destOrd="0" presId="urn:microsoft.com/office/officeart/2005/8/layout/radial6"/>
    <dgm:cxn modelId="{503ED95D-0FF5-4800-9FDB-D42A9A95D06C}" type="presOf" srcId="{76637E71-0F08-480D-92DC-6E44EECBC077}" destId="{A464F684-3D98-4E1E-B1E2-2A1B0A26D583}" srcOrd="0" destOrd="0" presId="urn:microsoft.com/office/officeart/2005/8/layout/radial6"/>
    <dgm:cxn modelId="{91298B92-AA6F-4890-A623-C4D6864855F7}" type="presOf" srcId="{066FF8D4-599D-4D28-A439-5C152E51E780}" destId="{078A07C8-5C48-4D87-832F-11CB387DD623}" srcOrd="0" destOrd="0" presId="urn:microsoft.com/office/officeart/2005/8/layout/radial6"/>
    <dgm:cxn modelId="{789D2B48-66E7-4104-9078-50CC464F7344}" type="presOf" srcId="{092C0126-066D-4CFF-974E-CB30EA455D71}" destId="{555BFC42-E737-46DE-9F52-B03C809274F6}" srcOrd="0" destOrd="0" presId="urn:microsoft.com/office/officeart/2005/8/layout/radial6"/>
    <dgm:cxn modelId="{F779A9C3-E0E5-49DB-A8B3-CC88203B1C37}" srcId="{066FF8D4-599D-4D28-A439-5C152E51E780}" destId="{2F80EAE4-A929-40AF-9FB3-BFA0043C8472}" srcOrd="0" destOrd="0" parTransId="{9BD0BEC6-37D7-41B4-9A21-7DF34603387E}" sibTransId="{2EFA50CF-67E5-475B-AD0A-F2192A2A405A}"/>
    <dgm:cxn modelId="{F40F34C3-2ED8-4A54-A6FD-2ACC0BC0F93F}" type="presOf" srcId="{70B4DFF8-847B-4C3E-8B73-C1AE116E3A9B}" destId="{3319D6D0-88C3-4908-883F-CD20B8076174}" srcOrd="0" destOrd="0" presId="urn:microsoft.com/office/officeart/2005/8/layout/radial6"/>
    <dgm:cxn modelId="{6D19A69A-1F47-4C66-93AA-BE0333688213}" srcId="{066FF8D4-599D-4D28-A439-5C152E51E780}" destId="{A0F42C9D-D3C2-4E0A-8F0E-D7A3D05D251B}" srcOrd="1" destOrd="0" parTransId="{76A72CF4-2AA1-4A48-989B-B5DFE3D25208}" sibTransId="{4A1F2534-2EA4-4576-B7F1-AF2553C1C8AE}"/>
    <dgm:cxn modelId="{2E29C9CD-DD4E-4338-926E-0757B9D21980}" type="presOf" srcId="{A0F42C9D-D3C2-4E0A-8F0E-D7A3D05D251B}" destId="{8642DE16-5966-4AC1-98CD-5C41EE6CC9D3}" srcOrd="0" destOrd="0" presId="urn:microsoft.com/office/officeart/2005/8/layout/radial6"/>
    <dgm:cxn modelId="{793DBAE9-CEE7-4264-B53A-90B75957FEB0}" srcId="{066FF8D4-599D-4D28-A439-5C152E51E780}" destId="{F4219AF2-CBCA-4ABD-B2BA-A7AB09DC5BB4}" srcOrd="3" destOrd="0" parTransId="{D0DC13BC-2377-4AE1-8B61-239D64ECF8AF}" sibTransId="{092C0126-066D-4CFF-974E-CB30EA455D71}"/>
    <dgm:cxn modelId="{4885DACA-C2D4-4837-9899-660530DF6639}" srcId="{066FF8D4-599D-4D28-A439-5C152E51E780}" destId="{917AB1E9-B06F-4B0A-A3EE-C6CF1F58F0F5}" srcOrd="2" destOrd="0" parTransId="{A76688EB-D34C-405F-83FE-DB7D42CA7F8B}" sibTransId="{76637E71-0F08-480D-92DC-6E44EECBC077}"/>
    <dgm:cxn modelId="{0BD46D06-4727-481A-B47D-4DEB3F47C0B9}" type="presParOf" srcId="{3319D6D0-88C3-4908-883F-CD20B8076174}" destId="{078A07C8-5C48-4D87-832F-11CB387DD623}" srcOrd="0" destOrd="0" presId="urn:microsoft.com/office/officeart/2005/8/layout/radial6"/>
    <dgm:cxn modelId="{0BD9B2D4-76CF-4655-B687-95BE208AB006}" type="presParOf" srcId="{3319D6D0-88C3-4908-883F-CD20B8076174}" destId="{ABECB6D1-CA35-4EA5-93A0-DC433974DF25}" srcOrd="1" destOrd="0" presId="urn:microsoft.com/office/officeart/2005/8/layout/radial6"/>
    <dgm:cxn modelId="{01E80539-7B84-476E-9865-F836F8156F2E}" type="presParOf" srcId="{3319D6D0-88C3-4908-883F-CD20B8076174}" destId="{D6164216-29FE-4BA6-8AFC-5E21A4850CE4}" srcOrd="2" destOrd="0" presId="urn:microsoft.com/office/officeart/2005/8/layout/radial6"/>
    <dgm:cxn modelId="{32AA7C14-5A1C-4401-9F4A-F6FBB2184C07}" type="presParOf" srcId="{3319D6D0-88C3-4908-883F-CD20B8076174}" destId="{9F783E10-31F7-4D7D-8EF0-733C79E2AF21}" srcOrd="3" destOrd="0" presId="urn:microsoft.com/office/officeart/2005/8/layout/radial6"/>
    <dgm:cxn modelId="{782CD2E2-760F-4D90-AB37-768384E9719B}" type="presParOf" srcId="{3319D6D0-88C3-4908-883F-CD20B8076174}" destId="{8642DE16-5966-4AC1-98CD-5C41EE6CC9D3}" srcOrd="4" destOrd="0" presId="urn:microsoft.com/office/officeart/2005/8/layout/radial6"/>
    <dgm:cxn modelId="{EFECF3E1-FA8A-4BD9-AA7A-07C71747ABC5}" type="presParOf" srcId="{3319D6D0-88C3-4908-883F-CD20B8076174}" destId="{DC938115-3365-4224-9642-3EF7CB2C8261}" srcOrd="5" destOrd="0" presId="urn:microsoft.com/office/officeart/2005/8/layout/radial6"/>
    <dgm:cxn modelId="{16018B39-6643-4256-9AF8-0E039AE8984D}" type="presParOf" srcId="{3319D6D0-88C3-4908-883F-CD20B8076174}" destId="{EFF5DEED-50B0-4D3F-9AC4-F72FDB4A442C}" srcOrd="6" destOrd="0" presId="urn:microsoft.com/office/officeart/2005/8/layout/radial6"/>
    <dgm:cxn modelId="{256D5A43-78E5-47A2-A968-3A1E4D433ADF}" type="presParOf" srcId="{3319D6D0-88C3-4908-883F-CD20B8076174}" destId="{8F97410C-C817-4E2A-80A9-630DF6CF3F5F}" srcOrd="7" destOrd="0" presId="urn:microsoft.com/office/officeart/2005/8/layout/radial6"/>
    <dgm:cxn modelId="{33C43F01-2687-472E-8C4F-662940D1248D}" type="presParOf" srcId="{3319D6D0-88C3-4908-883F-CD20B8076174}" destId="{D70755ED-7C83-4B40-AF22-D8461D00045C}" srcOrd="8" destOrd="0" presId="urn:microsoft.com/office/officeart/2005/8/layout/radial6"/>
    <dgm:cxn modelId="{167CE057-7E99-4771-ABD9-41C502ABEA11}" type="presParOf" srcId="{3319D6D0-88C3-4908-883F-CD20B8076174}" destId="{A464F684-3D98-4E1E-B1E2-2A1B0A26D583}" srcOrd="9" destOrd="0" presId="urn:microsoft.com/office/officeart/2005/8/layout/radial6"/>
    <dgm:cxn modelId="{E3B6EC12-61A3-4A89-92B5-10EE29341B61}" type="presParOf" srcId="{3319D6D0-88C3-4908-883F-CD20B8076174}" destId="{644B1BA3-9C29-4CA0-8F55-0B9AF15BB74E}" srcOrd="10" destOrd="0" presId="urn:microsoft.com/office/officeart/2005/8/layout/radial6"/>
    <dgm:cxn modelId="{419BD0C9-2948-4263-9078-E30358F9B707}" type="presParOf" srcId="{3319D6D0-88C3-4908-883F-CD20B8076174}" destId="{14F5791F-AF67-4270-BA9E-3511F8E8CCF7}" srcOrd="11" destOrd="0" presId="urn:microsoft.com/office/officeart/2005/8/layout/radial6"/>
    <dgm:cxn modelId="{68B50406-7BD4-4154-933D-3ED9F6E3E6E4}" type="presParOf" srcId="{3319D6D0-88C3-4908-883F-CD20B8076174}" destId="{555BFC42-E737-46DE-9F52-B03C809274F6}"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2337" cy="46418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963744" y="0"/>
            <a:ext cx="3032337" cy="46418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BBCFBE1-DD62-47B4-9BFE-89C51DB1CFA5}" type="datetimeFigureOut">
              <a:rPr lang="en-US"/>
              <a:pPr>
                <a:defRPr/>
              </a:pPr>
              <a:t>12/4/2015</a:t>
            </a:fld>
            <a:endParaRPr lang="en-US"/>
          </a:p>
        </p:txBody>
      </p:sp>
      <p:sp>
        <p:nvSpPr>
          <p:cNvPr id="4" name="Footer Placeholder 3"/>
          <p:cNvSpPr>
            <a:spLocks noGrp="1"/>
          </p:cNvSpPr>
          <p:nvPr>
            <p:ph type="ftr" sz="quarter" idx="2"/>
          </p:nvPr>
        </p:nvSpPr>
        <p:spPr>
          <a:xfrm>
            <a:off x="0" y="8817904"/>
            <a:ext cx="3032337" cy="46418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963744" y="8817904"/>
            <a:ext cx="3032337" cy="46418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CCC0698-E54B-4D93-9098-7E77E441E0F6}" type="slidenum">
              <a:rPr lang="en-US"/>
              <a:pPr>
                <a:defRPr/>
              </a:pPr>
              <a:t>‹#›</a:t>
            </a:fld>
            <a:endParaRPr lang="en-US"/>
          </a:p>
        </p:txBody>
      </p:sp>
    </p:spTree>
    <p:extLst>
      <p:ext uri="{BB962C8B-B14F-4D97-AF65-F5344CB8AC3E}">
        <p14:creationId xmlns:p14="http://schemas.microsoft.com/office/powerpoint/2010/main" val="247820761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2337" cy="464185"/>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963744" y="0"/>
            <a:ext cx="3032337" cy="464185"/>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8210CFE-8C2C-4D9B-A8EA-895FED0FA8B0}" type="datetimeFigureOut">
              <a:rPr lang="en-US"/>
              <a:pPr>
                <a:defRPr/>
              </a:pPr>
              <a:t>12/4/2015</a:t>
            </a:fld>
            <a:endParaRPr lang="en-US"/>
          </a:p>
        </p:txBody>
      </p:sp>
      <p:sp>
        <p:nvSpPr>
          <p:cNvPr id="4" name="Slide Image Placeholder 3"/>
          <p:cNvSpPr>
            <a:spLocks noGrp="1" noRot="1" noChangeAspect="1"/>
          </p:cNvSpPr>
          <p:nvPr>
            <p:ph type="sldImg" idx="2"/>
          </p:nvPr>
        </p:nvSpPr>
        <p:spPr>
          <a:xfrm>
            <a:off x="1177925" y="695325"/>
            <a:ext cx="4641850" cy="3481388"/>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99770" y="4409758"/>
            <a:ext cx="5598160" cy="4177665"/>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17904"/>
            <a:ext cx="3032337" cy="464185"/>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963744" y="8817904"/>
            <a:ext cx="3032337" cy="464185"/>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C0B43B6-25C0-4746-B37E-E68463E2D7C3}" type="slidenum">
              <a:rPr lang="en-US"/>
              <a:pPr>
                <a:defRPr/>
              </a:pPr>
              <a:t>‹#›</a:t>
            </a:fld>
            <a:endParaRPr lang="en-US"/>
          </a:p>
        </p:txBody>
      </p:sp>
    </p:spTree>
    <p:extLst>
      <p:ext uri="{BB962C8B-B14F-4D97-AF65-F5344CB8AC3E}">
        <p14:creationId xmlns:p14="http://schemas.microsoft.com/office/powerpoint/2010/main" val="2568775405"/>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A1C15E7C-0676-44EA-8920-462617A3AFBD}" type="slidenum">
              <a:rPr lang="en-US" smtClean="0"/>
              <a:pPr>
                <a:defRPr/>
              </a:pPr>
              <a:t>0</a:t>
            </a:fld>
            <a:endParaRPr lang="en-US"/>
          </a:p>
        </p:txBody>
      </p:sp>
    </p:spTree>
    <p:extLst>
      <p:ext uri="{BB962C8B-B14F-4D97-AF65-F5344CB8AC3E}">
        <p14:creationId xmlns:p14="http://schemas.microsoft.com/office/powerpoint/2010/main" val="1027829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Every APS referral that is accepted for APS investigation</a:t>
            </a:r>
            <a:r>
              <a:rPr lang="en-US" altLang="en-US" baseline="0" dirty="0" smtClean="0"/>
              <a:t> </a:t>
            </a:r>
            <a:r>
              <a:rPr lang="en-US" altLang="en-US" dirty="0" smtClean="0"/>
              <a:t>must either be perceived to be an incapacitated person</a:t>
            </a:r>
            <a:r>
              <a:rPr lang="en-US" altLang="en-US" baseline="0" dirty="0" smtClean="0"/>
              <a:t> or actually be an incapacitated person</a:t>
            </a:r>
            <a:r>
              <a:rPr lang="en-US" altLang="en-US" dirty="0" smtClean="0"/>
              <a:t> due to either a </a:t>
            </a:r>
            <a:r>
              <a:rPr lang="en-US" altLang="en-US" b="1" dirty="0" smtClean="0"/>
              <a:t>physical or mental or other infirmity </a:t>
            </a:r>
            <a:r>
              <a:rPr lang="en-US" altLang="en-US" dirty="0" smtClean="0"/>
              <a:t>or be a </a:t>
            </a:r>
            <a:r>
              <a:rPr lang="en-US" altLang="en-US" b="1" dirty="0" smtClean="0"/>
              <a:t>facility resident.</a:t>
            </a:r>
          </a:p>
        </p:txBody>
      </p:sp>
      <p:sp>
        <p:nvSpPr>
          <p:cNvPr id="4" name="Slide Number Placeholder 3"/>
          <p:cNvSpPr>
            <a:spLocks noGrp="1"/>
          </p:cNvSpPr>
          <p:nvPr>
            <p:ph type="sldNum" sz="quarter" idx="5"/>
          </p:nvPr>
        </p:nvSpPr>
        <p:spPr/>
        <p:txBody>
          <a:bodyPr/>
          <a:lstStyle/>
          <a:p>
            <a:pPr>
              <a:defRPr/>
            </a:pPr>
            <a:fld id="{63F310CA-11E4-4E91-8876-A81F167E1204}" type="slidenum">
              <a:rPr lang="en-US" smtClean="0"/>
              <a:pPr>
                <a:defRPr/>
              </a:pPr>
              <a:t>3</a:t>
            </a:fld>
            <a:endParaRPr lang="en-US"/>
          </a:p>
        </p:txBody>
      </p:sp>
    </p:spTree>
    <p:extLst>
      <p:ext uri="{BB962C8B-B14F-4D97-AF65-F5344CB8AC3E}">
        <p14:creationId xmlns:p14="http://schemas.microsoft.com/office/powerpoint/2010/main" val="1415513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Note the term incapacitated adult or facility resident in definition. </a:t>
            </a:r>
            <a:r>
              <a:rPr lang="en-US" altLang="en-US" b="1" dirty="0" smtClean="0"/>
              <a:t>Incapacity can be mental and/or physical.</a:t>
            </a:r>
          </a:p>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AC119789-6B3C-46D9-8A67-F69188838EF2}" type="slidenum">
              <a:rPr lang="en-US" smtClean="0"/>
              <a:pPr>
                <a:defRPr/>
              </a:pPr>
              <a:t>4</a:t>
            </a:fld>
            <a:endParaRPr lang="en-US"/>
          </a:p>
        </p:txBody>
      </p:sp>
    </p:spTree>
    <p:extLst>
      <p:ext uri="{BB962C8B-B14F-4D97-AF65-F5344CB8AC3E}">
        <p14:creationId xmlns:p14="http://schemas.microsoft.com/office/powerpoint/2010/main" val="1338850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dirty="0" smtClean="0"/>
              <a:t>Financial exploitation must be currently happening.   </a:t>
            </a:r>
          </a:p>
          <a:p>
            <a:pPr eaLnBrk="1" hangingPunct="1"/>
            <a:r>
              <a:rPr lang="en-US" altLang="en-US" b="1" dirty="0" smtClean="0"/>
              <a:t>Self neglect probably makes up a majority of APS referrals.</a:t>
            </a:r>
          </a:p>
          <a:p>
            <a:pPr eaLnBrk="1" hangingPunct="1"/>
            <a:endParaRPr lang="en-US" altLang="en-US" b="1" dirty="0" smtClean="0"/>
          </a:p>
          <a:p>
            <a:pPr eaLnBrk="1" hangingPunct="1"/>
            <a:r>
              <a:rPr lang="en-US" altLang="en-US" dirty="0" smtClean="0"/>
              <a:t>These are not code definitions</a:t>
            </a:r>
          </a:p>
          <a:p>
            <a:pPr eaLnBrk="1" hangingPunct="1"/>
            <a:r>
              <a:rPr lang="en-US" altLang="en-US" dirty="0" smtClean="0"/>
              <a:t>In cases of adult abuse/neglect, there are usually co-occurring issues. Where there is financial exploitation, there is almost always neglect or abuse. </a:t>
            </a:r>
          </a:p>
        </p:txBody>
      </p:sp>
      <p:sp>
        <p:nvSpPr>
          <p:cNvPr id="4" name="Slide Number Placeholder 3"/>
          <p:cNvSpPr>
            <a:spLocks noGrp="1"/>
          </p:cNvSpPr>
          <p:nvPr>
            <p:ph type="sldNum" sz="quarter" idx="5"/>
          </p:nvPr>
        </p:nvSpPr>
        <p:spPr/>
        <p:txBody>
          <a:bodyPr/>
          <a:lstStyle/>
          <a:p>
            <a:pPr>
              <a:defRPr/>
            </a:pPr>
            <a:fld id="{90D0F309-B032-4536-94E4-61692DD030E6}" type="slidenum">
              <a:rPr lang="en-US" smtClean="0"/>
              <a:pPr>
                <a:defRPr/>
              </a:pPr>
              <a:t>5</a:t>
            </a:fld>
            <a:endParaRPr lang="en-US"/>
          </a:p>
        </p:txBody>
      </p:sp>
    </p:spTree>
    <p:extLst>
      <p:ext uri="{BB962C8B-B14F-4D97-AF65-F5344CB8AC3E}">
        <p14:creationId xmlns:p14="http://schemas.microsoft.com/office/powerpoint/2010/main" val="27765055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There are lots more definitions in APS Policy.</a:t>
            </a:r>
          </a:p>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A4807A1A-F935-4DC6-8B6B-003F12CFF0F1}" type="slidenum">
              <a:rPr lang="en-US" smtClean="0"/>
              <a:pPr>
                <a:defRPr/>
              </a:pPr>
              <a:t>6</a:t>
            </a:fld>
            <a:endParaRPr lang="en-US"/>
          </a:p>
        </p:txBody>
      </p:sp>
    </p:spTree>
    <p:extLst>
      <p:ext uri="{BB962C8B-B14F-4D97-AF65-F5344CB8AC3E}">
        <p14:creationId xmlns:p14="http://schemas.microsoft.com/office/powerpoint/2010/main" val="28829064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A4807A1A-F935-4DC6-8B6B-003F12CFF0F1}" type="slidenum">
              <a:rPr lang="en-US" smtClean="0"/>
              <a:pPr>
                <a:defRPr/>
              </a:pPr>
              <a:t>7</a:t>
            </a:fld>
            <a:endParaRPr lang="en-US"/>
          </a:p>
        </p:txBody>
      </p:sp>
    </p:spTree>
    <p:extLst>
      <p:ext uri="{BB962C8B-B14F-4D97-AF65-F5344CB8AC3E}">
        <p14:creationId xmlns:p14="http://schemas.microsoft.com/office/powerpoint/2010/main" val="4220276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Mandated reporters are to call CI to make a verbal report . The verbal report must be followed up within 48 hours by the written report. Anyone may make a report of adult abuse or neglect. In addition, certain groups of individuals are considered mandatory reporters and are required by law to make a report. </a:t>
            </a:r>
          </a:p>
          <a:p>
            <a:r>
              <a:rPr lang="en-US" altLang="en-US" b="1" u="sng" dirty="0" smtClean="0"/>
              <a:t>Effective  January 16, 2015  one would  report abuse or neglect of an adult by calling the statewide Centralized Intake at 1-800-352-6513. </a:t>
            </a:r>
          </a:p>
          <a:p>
            <a:endParaRPr lang="en-US" altLang="en-US" b="1" u="sng" dirty="0" smtClean="0"/>
          </a:p>
          <a:p>
            <a:endParaRPr lang="en-US" altLang="en-US" b="1" u="sng" dirty="0" smtClean="0"/>
          </a:p>
          <a:p>
            <a:pPr eaLnBrk="1" hangingPunct="1"/>
            <a:endParaRPr lang="en-US" altLang="en-US" b="1" dirty="0" smtClean="0"/>
          </a:p>
        </p:txBody>
      </p:sp>
      <p:sp>
        <p:nvSpPr>
          <p:cNvPr id="4" name="Slide Number Placeholder 3"/>
          <p:cNvSpPr>
            <a:spLocks noGrp="1"/>
          </p:cNvSpPr>
          <p:nvPr>
            <p:ph type="sldNum" sz="quarter" idx="5"/>
          </p:nvPr>
        </p:nvSpPr>
        <p:spPr/>
        <p:txBody>
          <a:bodyPr/>
          <a:lstStyle/>
          <a:p>
            <a:pPr>
              <a:defRPr/>
            </a:pPr>
            <a:fld id="{FBEDAE06-47D3-45A7-AB8F-A2E7949543E7}" type="slidenum">
              <a:rPr lang="en-US" smtClean="0"/>
              <a:pPr>
                <a:defRPr/>
              </a:pPr>
              <a:t>8</a:t>
            </a:fld>
            <a:endParaRPr lang="en-US"/>
          </a:p>
        </p:txBody>
      </p:sp>
    </p:spTree>
    <p:extLst>
      <p:ext uri="{BB962C8B-B14F-4D97-AF65-F5344CB8AC3E}">
        <p14:creationId xmlns:p14="http://schemas.microsoft.com/office/powerpoint/2010/main" val="3063601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This means any employee of a nursing home or a residential facility, from the administrator to the social worker, nurses, housekeeping staff, therapists, maintenance staff, etc. are required to report.</a:t>
            </a:r>
          </a:p>
          <a:p>
            <a:pPr eaLnBrk="1" hangingPunct="1"/>
            <a:r>
              <a:rPr lang="en-US" altLang="en-US" dirty="0" smtClean="0"/>
              <a:t>Further, the Code requires the individual who witnessed the suspected abuse or neglect report the incident to APS. Mandatory </a:t>
            </a:r>
            <a:r>
              <a:rPr lang="en-US" altLang="en-US" b="0" u="none" dirty="0" smtClean="0"/>
              <a:t>reporters</a:t>
            </a:r>
            <a:r>
              <a:rPr lang="en-US" altLang="en-US" b="0" u="none" baseline="0" dirty="0" smtClean="0"/>
              <a:t> </a:t>
            </a:r>
            <a:r>
              <a:rPr lang="en-US" altLang="en-US" b="0" u="none" dirty="0" smtClean="0"/>
              <a:t>are</a:t>
            </a:r>
            <a:r>
              <a:rPr lang="en-US" altLang="en-US" dirty="0" smtClean="0"/>
              <a:t> not just mandated to report while at work, but are mandated reporters of any abuse/neglect 24 hours</a:t>
            </a:r>
            <a:r>
              <a:rPr lang="en-US" altLang="en-US" baseline="0" dirty="0" smtClean="0"/>
              <a:t> a day, 7 days a week</a:t>
            </a:r>
            <a:r>
              <a:rPr lang="en-US" altLang="en-US" dirty="0" smtClean="0"/>
              <a:t>.  </a:t>
            </a:r>
          </a:p>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C0907F0D-83A1-4075-B910-1B914670BBBD}" type="slidenum">
              <a:rPr lang="en-US" smtClean="0"/>
              <a:pPr>
                <a:defRPr/>
              </a:pPr>
              <a:t>9</a:t>
            </a:fld>
            <a:endParaRPr lang="en-US"/>
          </a:p>
        </p:txBody>
      </p:sp>
    </p:spTree>
    <p:extLst>
      <p:ext uri="{BB962C8B-B14F-4D97-AF65-F5344CB8AC3E}">
        <p14:creationId xmlns:p14="http://schemas.microsoft.com/office/powerpoint/2010/main" val="1893577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 name="Slide Number Placeholder 3"/>
          <p:cNvSpPr>
            <a:spLocks noGrp="1"/>
          </p:cNvSpPr>
          <p:nvPr>
            <p:ph type="sldNum" sz="quarter" idx="5"/>
          </p:nvPr>
        </p:nvSpPr>
        <p:spPr/>
        <p:txBody>
          <a:bodyPr/>
          <a:lstStyle/>
          <a:p>
            <a:pPr>
              <a:defRPr/>
            </a:pPr>
            <a:fld id="{3CE04AAF-5AEA-4252-B0D9-12ACA579F246}" type="slidenum">
              <a:rPr lang="en-US" smtClean="0"/>
              <a:pPr>
                <a:defRPr/>
              </a:pPr>
              <a:t>10</a:t>
            </a:fld>
            <a:endParaRPr lang="en-US"/>
          </a:p>
        </p:txBody>
      </p:sp>
    </p:spTree>
    <p:extLst>
      <p:ext uri="{BB962C8B-B14F-4D97-AF65-F5344CB8AC3E}">
        <p14:creationId xmlns:p14="http://schemas.microsoft.com/office/powerpoint/2010/main" val="26844124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dirty="0" smtClean="0"/>
              <a:t>Adult Protective Services (APS)</a:t>
            </a:r>
          </a:p>
          <a:p>
            <a:r>
              <a:rPr lang="en-US" altLang="en-US" dirty="0" smtClean="0"/>
              <a:t>The DHHR, BCF, is the agency within WV that is responsible for providing protective services for adults, ages eighteen and older. APS may be provided to both incapacitated adults who live in their own home, as well as, to adult residents of facilities such as nursing homes, assisted living facilities, and adult family care homes.</a:t>
            </a:r>
          </a:p>
          <a:p>
            <a:endParaRPr lang="en-US" altLang="en-US" dirty="0" smtClean="0"/>
          </a:p>
          <a:p>
            <a:r>
              <a:rPr lang="en-US" altLang="en-US" dirty="0" smtClean="0"/>
              <a:t>APS has specific intervention activities that are intended to protect mentally and/or physically incapacitated adults from abuse and neglect by others and from self-neglect or abuse. The specific intervention activities that are provided are intake, investigation/assessment, and time-limited case management.</a:t>
            </a:r>
          </a:p>
          <a:p>
            <a:r>
              <a:rPr lang="en-US" altLang="en-US" dirty="0" smtClean="0"/>
              <a:t> </a:t>
            </a:r>
          </a:p>
          <a:p>
            <a:endParaRPr lang="en-US" altLang="en-US" dirty="0" smtClean="0"/>
          </a:p>
        </p:txBody>
      </p:sp>
      <p:sp>
        <p:nvSpPr>
          <p:cNvPr id="4" name="Slide Number Placeholder 3"/>
          <p:cNvSpPr>
            <a:spLocks noGrp="1"/>
          </p:cNvSpPr>
          <p:nvPr>
            <p:ph type="sldNum" sz="quarter" idx="5"/>
          </p:nvPr>
        </p:nvSpPr>
        <p:spPr/>
        <p:txBody>
          <a:bodyPr/>
          <a:lstStyle/>
          <a:p>
            <a:pPr>
              <a:defRPr/>
            </a:pPr>
            <a:fld id="{0A441B6B-1DC0-4881-BA65-CA966A038F48}" type="slidenum">
              <a:rPr lang="en-US" smtClean="0"/>
              <a:pPr>
                <a:defRPr/>
              </a:pPr>
              <a:t>11</a:t>
            </a:fld>
            <a:endParaRPr lang="en-US"/>
          </a:p>
        </p:txBody>
      </p:sp>
    </p:spTree>
    <p:extLst>
      <p:ext uri="{BB962C8B-B14F-4D97-AF65-F5344CB8AC3E}">
        <p14:creationId xmlns:p14="http://schemas.microsoft.com/office/powerpoint/2010/main" val="2443992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98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 </a:t>
            </a:r>
            <a:r>
              <a:rPr lang="en-US" altLang="en-US" b="1" i="1" dirty="0" smtClean="0"/>
              <a:t>Note : the word “client’s consent “for services to be provided  and also we are to do  investigations in response  to  emergency situations  </a:t>
            </a:r>
            <a:endParaRPr lang="en-US" altLang="en-US" dirty="0" smtClean="0"/>
          </a:p>
          <a:p>
            <a:endParaRPr lang="en-US" altLang="en-US" dirty="0" smtClean="0"/>
          </a:p>
          <a:p>
            <a:r>
              <a:rPr lang="en-US" altLang="en-US" u="sng" dirty="0" smtClean="0"/>
              <a:t>Dictionary.com:</a:t>
            </a:r>
          </a:p>
          <a:p>
            <a:r>
              <a:rPr lang="en-US" altLang="en-US" b="1" dirty="0" smtClean="0"/>
              <a:t>Autonomy</a:t>
            </a:r>
            <a:r>
              <a:rPr lang="en-US" altLang="en-US" dirty="0" smtClean="0"/>
              <a:t> - the quality or state of being independent, free, and self-directing </a:t>
            </a:r>
            <a:br>
              <a:rPr lang="en-US" altLang="en-US" dirty="0" smtClean="0"/>
            </a:br>
            <a:r>
              <a:rPr lang="en-US" altLang="en-US" b="1" dirty="0" smtClean="0"/>
              <a:t>Self-determination</a:t>
            </a:r>
            <a:r>
              <a:rPr lang="en-US" altLang="en-US" dirty="0" smtClean="0"/>
              <a:t> - Determination of one's own fate or course of action without compulsion; free will. </a:t>
            </a:r>
          </a:p>
          <a:p>
            <a:endParaRPr lang="en-US" altLang="en-US" dirty="0" smtClean="0"/>
          </a:p>
          <a:p>
            <a:r>
              <a:rPr lang="en-US" altLang="en-US" u="sng" dirty="0" smtClean="0"/>
              <a:t>APS policy:</a:t>
            </a:r>
          </a:p>
          <a:p>
            <a:r>
              <a:rPr lang="en-US" altLang="en-US" b="1" i="1" dirty="0" smtClean="0"/>
              <a:t>Emergency</a:t>
            </a:r>
            <a:r>
              <a:rPr lang="en-US" altLang="en-US" b="1" dirty="0" smtClean="0"/>
              <a:t> or </a:t>
            </a:r>
            <a:r>
              <a:rPr lang="en-US" altLang="en-US" b="1" i="1" dirty="0" smtClean="0"/>
              <a:t>Emergency Situation:</a:t>
            </a:r>
            <a:r>
              <a:rPr lang="en-US" altLang="en-US" b="1" dirty="0" smtClean="0"/>
              <a:t>     A situation or set of circumstances which present a substantial and immediate risk of death or serious injury to an incapacitated adult. </a:t>
            </a:r>
          </a:p>
          <a:p>
            <a:endParaRPr lang="en-US" altLang="en-US" b="1" dirty="0" smtClean="0"/>
          </a:p>
          <a:p>
            <a:r>
              <a:rPr lang="en-US" altLang="en-US" dirty="0" smtClean="0"/>
              <a:t>Examples: </a:t>
            </a:r>
          </a:p>
          <a:p>
            <a:pPr>
              <a:buFontTx/>
              <a:buChar char="•"/>
            </a:pPr>
            <a:r>
              <a:rPr lang="en-US" altLang="en-US" dirty="0" smtClean="0"/>
              <a:t>Individual who is non-ambulatory and without a caregiver to provide the necessities of life. </a:t>
            </a:r>
          </a:p>
          <a:p>
            <a:pPr>
              <a:buFontTx/>
              <a:buChar char="•"/>
            </a:pPr>
            <a:r>
              <a:rPr lang="en-US" altLang="en-US" dirty="0" smtClean="0"/>
              <a:t>Individual who does not understand their grave medical condition to the point that they could die or suffer serious loss without treatment. </a:t>
            </a:r>
          </a:p>
          <a:p>
            <a:pPr>
              <a:buFontTx/>
              <a:buChar char="•"/>
            </a:pPr>
            <a:r>
              <a:rPr lang="en-US" altLang="en-US" dirty="0" smtClean="0"/>
              <a:t>Individual who is being denied needed medical care by the identified caregivers, and appears to be suffering from a serious medical condition.</a:t>
            </a:r>
          </a:p>
          <a:p>
            <a:endParaRPr lang="en-US" altLang="en-US" dirty="0" smtClean="0"/>
          </a:p>
        </p:txBody>
      </p:sp>
      <p:sp>
        <p:nvSpPr>
          <p:cNvPr id="4" name="Slide Number Placeholder 3"/>
          <p:cNvSpPr>
            <a:spLocks noGrp="1"/>
          </p:cNvSpPr>
          <p:nvPr>
            <p:ph type="sldNum" sz="quarter" idx="5"/>
          </p:nvPr>
        </p:nvSpPr>
        <p:spPr/>
        <p:txBody>
          <a:bodyPr/>
          <a:lstStyle/>
          <a:p>
            <a:pPr>
              <a:defRPr/>
            </a:pPr>
            <a:fld id="{9860B64F-2A32-4C11-97E9-64F8D01B0E14}" type="slidenum">
              <a:rPr lang="en-US" smtClean="0"/>
              <a:pPr>
                <a:defRPr/>
              </a:pPr>
              <a:t>12</a:t>
            </a:fld>
            <a:endParaRPr lang="en-US"/>
          </a:p>
        </p:txBody>
      </p:sp>
    </p:spTree>
    <p:extLst>
      <p:ext uri="{BB962C8B-B14F-4D97-AF65-F5344CB8AC3E}">
        <p14:creationId xmlns:p14="http://schemas.microsoft.com/office/powerpoint/2010/main" val="2036171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Define:	APS ~ Adult Protective Service</a:t>
            </a:r>
          </a:p>
          <a:p>
            <a:pPr eaLnBrk="1" hangingPunct="1"/>
            <a:r>
              <a:rPr lang="en-US" altLang="en-US" dirty="0" smtClean="0"/>
              <a:t>		PAPS ~ Preventive APS</a:t>
            </a:r>
          </a:p>
          <a:p>
            <a:pPr eaLnBrk="1" hangingPunct="1"/>
            <a:endParaRPr lang="en-US" altLang="en-US" dirty="0" smtClean="0"/>
          </a:p>
          <a:p>
            <a:pPr eaLnBrk="1" hangingPunct="1"/>
            <a:endParaRPr lang="en-US" altLang="en-US" b="1" dirty="0" smtClean="0"/>
          </a:p>
        </p:txBody>
      </p:sp>
      <p:sp>
        <p:nvSpPr>
          <p:cNvPr id="4" name="Slide Number Placeholder 3"/>
          <p:cNvSpPr>
            <a:spLocks noGrp="1"/>
          </p:cNvSpPr>
          <p:nvPr>
            <p:ph type="sldNum" sz="quarter" idx="5"/>
          </p:nvPr>
        </p:nvSpPr>
        <p:spPr/>
        <p:txBody>
          <a:bodyPr/>
          <a:lstStyle/>
          <a:p>
            <a:pPr>
              <a:defRPr/>
            </a:pPr>
            <a:fld id="{3EFC16D9-E3A8-4E8F-B6FC-B5A578A9A2E9}" type="slidenum">
              <a:rPr lang="en-US" smtClean="0"/>
              <a:pPr>
                <a:defRPr/>
              </a:pPr>
              <a:t>13</a:t>
            </a:fld>
            <a:endParaRPr lang="en-US"/>
          </a:p>
        </p:txBody>
      </p:sp>
    </p:spTree>
    <p:extLst>
      <p:ext uri="{BB962C8B-B14F-4D97-AF65-F5344CB8AC3E}">
        <p14:creationId xmlns:p14="http://schemas.microsoft.com/office/powerpoint/2010/main" val="10931107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smtClean="0"/>
              <a:t/>
            </a:r>
            <a:br>
              <a:rPr lang="en-US" altLang="en-US" dirty="0" smtClean="0"/>
            </a:br>
            <a:endParaRPr lang="en-US" altLang="en-US" dirty="0" smtClean="0"/>
          </a:p>
        </p:txBody>
      </p:sp>
      <p:sp>
        <p:nvSpPr>
          <p:cNvPr id="4" name="Slide Number Placeholder 3"/>
          <p:cNvSpPr>
            <a:spLocks noGrp="1"/>
          </p:cNvSpPr>
          <p:nvPr>
            <p:ph type="sldNum" sz="quarter" idx="5"/>
          </p:nvPr>
        </p:nvSpPr>
        <p:spPr/>
        <p:txBody>
          <a:bodyPr/>
          <a:lstStyle/>
          <a:p>
            <a:pPr>
              <a:defRPr/>
            </a:pPr>
            <a:fld id="{EF94B05C-9109-4369-BBAA-38509E65B3D2}" type="slidenum">
              <a:rPr lang="en-US" smtClean="0"/>
              <a:pPr>
                <a:defRPr/>
              </a:pPr>
              <a:t>14</a:t>
            </a:fld>
            <a:endParaRPr lang="en-US"/>
          </a:p>
        </p:txBody>
      </p:sp>
    </p:spTree>
    <p:extLst>
      <p:ext uri="{BB962C8B-B14F-4D97-AF65-F5344CB8AC3E}">
        <p14:creationId xmlns:p14="http://schemas.microsoft.com/office/powerpoint/2010/main" val="1513920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smtClean="0"/>
              <a:t>Whenever these criteria are met and the intake is assigned for investigation, an investigation is to commence and be completed within 30 </a:t>
            </a:r>
            <a:r>
              <a:rPr lang="en-US" altLang="en-US" b="1" u="sng" dirty="0" smtClean="0"/>
              <a:t>(</a:t>
            </a:r>
            <a:r>
              <a:rPr lang="en-US" altLang="en-US" b="1" dirty="0" smtClean="0"/>
              <a:t>except for Financial Exploitation which has a time frame of 60 days) </a:t>
            </a:r>
            <a:r>
              <a:rPr lang="en-US" altLang="en-US" dirty="0" smtClean="0"/>
              <a:t>calendar days. </a:t>
            </a:r>
            <a:endParaRPr lang="en-US" altLang="en-US" b="1" i="1" u="sng" dirty="0" smtClean="0"/>
          </a:p>
          <a:p>
            <a:pPr eaLnBrk="1" hangingPunct="1"/>
            <a:endParaRPr lang="en-US" altLang="en-US" b="1" i="1" u="sng" dirty="0" smtClean="0"/>
          </a:p>
          <a:p>
            <a:pPr eaLnBrk="1" hangingPunct="1"/>
            <a:r>
              <a:rPr lang="en-US" altLang="en-US" b="1" i="1" u="sng" dirty="0" smtClean="0"/>
              <a:t>APS takes referrals that are potentially at risk type of investigations, especially those that are self neglect/abuse type of allegations. </a:t>
            </a:r>
            <a:endParaRPr lang="en-US" altLang="en-US" dirty="0" smtClean="0"/>
          </a:p>
          <a:p>
            <a:pPr eaLnBrk="1" hangingPunct="1"/>
            <a:endParaRPr lang="en-US" altLang="en-US" dirty="0" smtClean="0"/>
          </a:p>
        </p:txBody>
      </p:sp>
      <p:sp>
        <p:nvSpPr>
          <p:cNvPr id="4" name="Slide Number Placeholder 3"/>
          <p:cNvSpPr>
            <a:spLocks noGrp="1"/>
          </p:cNvSpPr>
          <p:nvPr>
            <p:ph type="sldNum" sz="quarter" idx="5"/>
          </p:nvPr>
        </p:nvSpPr>
        <p:spPr/>
        <p:txBody>
          <a:bodyPr/>
          <a:lstStyle/>
          <a:p>
            <a:pPr>
              <a:defRPr/>
            </a:pPr>
            <a:fld id="{E10E2B1E-940B-4803-8C13-2874345ECB5C}" type="slidenum">
              <a:rPr lang="en-US" smtClean="0"/>
              <a:pPr>
                <a:defRPr/>
              </a:pPr>
              <a:t>15</a:t>
            </a:fld>
            <a:endParaRPr lang="en-US"/>
          </a:p>
        </p:txBody>
      </p:sp>
    </p:spTree>
    <p:extLst>
      <p:ext uri="{BB962C8B-B14F-4D97-AF65-F5344CB8AC3E}">
        <p14:creationId xmlns:p14="http://schemas.microsoft.com/office/powerpoint/2010/main" val="9838231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54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i="1" u="sng" dirty="0" smtClean="0"/>
              <a:t>County of Incident important for APS because that is the county that does the investigation. </a:t>
            </a:r>
            <a:endParaRPr lang="en-US" altLang="en-US" dirty="0" smtClean="0"/>
          </a:p>
          <a:p>
            <a:pPr eaLnBrk="1" hangingPunct="1"/>
            <a:r>
              <a:rPr lang="en-US" altLang="en-US" dirty="0" smtClean="0"/>
              <a:t>Remind participants</a:t>
            </a:r>
            <a:r>
              <a:rPr lang="en-US" altLang="en-US" baseline="0" dirty="0" smtClean="0"/>
              <a:t> that the i</a:t>
            </a:r>
            <a:r>
              <a:rPr lang="en-US" altLang="en-US" dirty="0" smtClean="0"/>
              <a:t>nitial collection is critically important in making decisions about the nature and timing of APS intervention. </a:t>
            </a:r>
          </a:p>
        </p:txBody>
      </p:sp>
      <p:sp>
        <p:nvSpPr>
          <p:cNvPr id="4" name="Slide Number Placeholder 3"/>
          <p:cNvSpPr>
            <a:spLocks noGrp="1"/>
          </p:cNvSpPr>
          <p:nvPr>
            <p:ph type="sldNum" sz="quarter" idx="5"/>
          </p:nvPr>
        </p:nvSpPr>
        <p:spPr/>
        <p:txBody>
          <a:bodyPr/>
          <a:lstStyle/>
          <a:p>
            <a:pPr>
              <a:defRPr/>
            </a:pPr>
            <a:fld id="{D271826D-767E-420F-AF99-CB3828839E0C}" type="slidenum">
              <a:rPr lang="en-US" smtClean="0"/>
              <a:pPr>
                <a:defRPr/>
              </a:pPr>
              <a:t>17</a:t>
            </a:fld>
            <a:endParaRPr lang="en-US"/>
          </a:p>
        </p:txBody>
      </p:sp>
    </p:spTree>
    <p:extLst>
      <p:ext uri="{BB962C8B-B14F-4D97-AF65-F5344CB8AC3E}">
        <p14:creationId xmlns:p14="http://schemas.microsoft.com/office/powerpoint/2010/main" val="3502048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Reporters are protected by law from civil or criminal liability when a report is made in good faith. </a:t>
            </a:r>
          </a:p>
          <a:p>
            <a:endParaRPr lang="en-US" altLang="en-US" b="1" i="1" u="sng" dirty="0" smtClean="0"/>
          </a:p>
          <a:p>
            <a:endParaRPr lang="en-US" altLang="en-US" u="sng" dirty="0" smtClean="0"/>
          </a:p>
          <a:p>
            <a:endParaRPr lang="en-US" altLang="en-US" dirty="0" smtClean="0"/>
          </a:p>
          <a:p>
            <a:endParaRPr lang="en-US" altLang="en-US" dirty="0" smtClean="0"/>
          </a:p>
        </p:txBody>
      </p:sp>
      <p:sp>
        <p:nvSpPr>
          <p:cNvPr id="4" name="Slide Number Placeholder 3"/>
          <p:cNvSpPr>
            <a:spLocks noGrp="1"/>
          </p:cNvSpPr>
          <p:nvPr>
            <p:ph type="sldNum" sz="quarter" idx="5"/>
          </p:nvPr>
        </p:nvSpPr>
        <p:spPr/>
        <p:txBody>
          <a:bodyPr/>
          <a:lstStyle/>
          <a:p>
            <a:pPr>
              <a:defRPr/>
            </a:pPr>
            <a:fld id="{B64B7176-BC2D-4976-8FD0-C027F43E3C0B}" type="slidenum">
              <a:rPr lang="en-US" smtClean="0"/>
              <a:pPr>
                <a:defRPr/>
              </a:pPr>
              <a:t>18</a:t>
            </a:fld>
            <a:endParaRPr lang="en-US"/>
          </a:p>
        </p:txBody>
      </p:sp>
    </p:spTree>
    <p:extLst>
      <p:ext uri="{BB962C8B-B14F-4D97-AF65-F5344CB8AC3E}">
        <p14:creationId xmlns:p14="http://schemas.microsoft.com/office/powerpoint/2010/main" val="2562050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67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dirty="0" smtClean="0">
                <a:solidFill>
                  <a:srgbClr val="000000"/>
                </a:solidFill>
              </a:rPr>
              <a:t>For each of the situations listed above what response time would be appropriate--what would you need to consider in making that judgment.</a:t>
            </a:r>
            <a:endParaRPr lang="en-US" altLang="en-US" dirty="0" smtClean="0"/>
          </a:p>
          <a:p>
            <a:endParaRPr lang="en-US" altLang="en-US" dirty="0" smtClean="0"/>
          </a:p>
          <a:p>
            <a:r>
              <a:rPr lang="en-US" altLang="en-US" dirty="0" smtClean="0"/>
              <a:t>Of course, depending on the circumstances you assume, there may be more than one answer for each. Ask workers what factors they would need to consider in making these decisions.</a:t>
            </a:r>
          </a:p>
          <a:p>
            <a:endParaRPr lang="en-US" altLang="en-US" dirty="0" smtClean="0"/>
          </a:p>
          <a:p>
            <a:r>
              <a:rPr lang="en-US" altLang="en-US" dirty="0" smtClean="0"/>
              <a:t>Be sure they address the client’s </a:t>
            </a:r>
            <a:r>
              <a:rPr lang="en-US" altLang="en-US" b="1" dirty="0" smtClean="0"/>
              <a:t>vulnerability</a:t>
            </a:r>
            <a:r>
              <a:rPr lang="en-US" altLang="en-US" dirty="0" smtClean="0"/>
              <a:t>, including whether other </a:t>
            </a:r>
            <a:r>
              <a:rPr lang="en-US" altLang="en-US" b="1" dirty="0" smtClean="0"/>
              <a:t>persons are available</a:t>
            </a:r>
            <a:r>
              <a:rPr lang="en-US" altLang="en-US" dirty="0" smtClean="0"/>
              <a:t> to provide immediate assistance, whether the individual </a:t>
            </a:r>
            <a:r>
              <a:rPr lang="en-US" altLang="en-US" b="1" dirty="0" smtClean="0"/>
              <a:t>understands</a:t>
            </a:r>
            <a:r>
              <a:rPr lang="en-US" altLang="en-US" dirty="0" smtClean="0"/>
              <a:t> what is going on, level of </a:t>
            </a:r>
            <a:r>
              <a:rPr lang="en-US" altLang="en-US" b="1" dirty="0" smtClean="0"/>
              <a:t>ability or disability</a:t>
            </a:r>
            <a:r>
              <a:rPr lang="en-US" altLang="en-US" dirty="0" smtClean="0"/>
              <a:t>, </a:t>
            </a:r>
            <a:r>
              <a:rPr lang="en-US" altLang="en-US" dirty="0" err="1" smtClean="0"/>
              <a:t>etc</a:t>
            </a:r>
            <a:r>
              <a:rPr lang="en-US" altLang="en-US" dirty="0" smtClean="0"/>
              <a:t>…</a:t>
            </a:r>
          </a:p>
          <a:p>
            <a:endParaRPr lang="en-US" altLang="en-US" dirty="0" smtClean="0"/>
          </a:p>
        </p:txBody>
      </p:sp>
      <p:sp>
        <p:nvSpPr>
          <p:cNvPr id="4" name="Slide Number Placeholder 3"/>
          <p:cNvSpPr>
            <a:spLocks noGrp="1"/>
          </p:cNvSpPr>
          <p:nvPr>
            <p:ph type="sldNum" sz="quarter" idx="5"/>
          </p:nvPr>
        </p:nvSpPr>
        <p:spPr/>
        <p:txBody>
          <a:bodyPr/>
          <a:lstStyle/>
          <a:p>
            <a:pPr>
              <a:defRPr/>
            </a:pPr>
            <a:fld id="{3CE04AAF-5AEA-4252-B0D9-12ACA579F246}" type="slidenum">
              <a:rPr lang="en-US" smtClean="0"/>
              <a:pPr>
                <a:defRPr/>
              </a:pPr>
              <a:t>19</a:t>
            </a:fld>
            <a:endParaRPr lang="en-US"/>
          </a:p>
        </p:txBody>
      </p:sp>
    </p:spTree>
    <p:extLst>
      <p:ext uri="{BB962C8B-B14F-4D97-AF65-F5344CB8AC3E}">
        <p14:creationId xmlns:p14="http://schemas.microsoft.com/office/powerpoint/2010/main" val="37642669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65125" indent="-255588" defTabSz="914400" eaLnBrk="1" hangingPunct="1">
              <a:lnSpc>
                <a:spcPct val="80000"/>
              </a:lnSpc>
              <a:spcBef>
                <a:spcPts val="400"/>
              </a:spcBef>
              <a:buClr>
                <a:srgbClr val="2DA2BF"/>
              </a:buClr>
              <a:buSzPct val="68000"/>
              <a:buFont typeface="Wingdings 3" pitchFamily="18" charset="2"/>
              <a:buChar char=""/>
              <a:defRPr/>
            </a:pPr>
            <a:r>
              <a:rPr lang="en-US" u="sng" cap="none" dirty="0" smtClean="0"/>
              <a:t>Imminent Danger/ Emergency Situations - 0 to 2 Hours</a:t>
            </a:r>
          </a:p>
          <a:p>
            <a:pPr marL="365125" indent="-255588" defTabSz="914400" eaLnBrk="1" hangingPunct="1">
              <a:lnSpc>
                <a:spcPct val="80000"/>
              </a:lnSpc>
              <a:spcBef>
                <a:spcPts val="400"/>
              </a:spcBef>
              <a:buClr>
                <a:srgbClr val="2DA2BF"/>
              </a:buClr>
              <a:buSzPct val="68000"/>
              <a:defRPr/>
            </a:pPr>
            <a:r>
              <a:rPr lang="en-US" b="0" cap="none" dirty="0" smtClean="0">
                <a:solidFill>
                  <a:srgbClr val="000000"/>
                </a:solidFill>
              </a:rPr>
              <a:t>	When a</a:t>
            </a:r>
            <a:r>
              <a:rPr lang="en-US" b="0" cap="none" dirty="0" smtClean="0">
                <a:solidFill>
                  <a:prstClr val="black"/>
                </a:solidFill>
              </a:rPr>
              <a:t> situation or set of circumstances which present a substantial and immediate risk of death or serious injury to an incapacitated adult </a:t>
            </a:r>
            <a:r>
              <a:rPr lang="en-US" b="0" cap="none" dirty="0" smtClean="0">
                <a:solidFill>
                  <a:srgbClr val="000000"/>
                </a:solidFill>
              </a:rPr>
              <a:t>exists based on the referral information</a:t>
            </a:r>
          </a:p>
          <a:p>
            <a:pPr marL="858838" lvl="2" defTabSz="914400">
              <a:lnSpc>
                <a:spcPct val="80000"/>
              </a:lnSpc>
              <a:spcBef>
                <a:spcPts val="350"/>
              </a:spcBef>
              <a:buClr>
                <a:srgbClr val="DA1F28"/>
              </a:buClr>
              <a:buSzPct val="136000"/>
              <a:buFont typeface="Wingdings" panose="05000000000000000000" pitchFamily="2" charset="2"/>
              <a:buChar char="§"/>
              <a:defRPr/>
            </a:pPr>
            <a:r>
              <a:rPr lang="en-US" dirty="0" smtClean="0">
                <a:solidFill>
                  <a:srgbClr val="FF0000"/>
                </a:solidFill>
              </a:rPr>
              <a:t>This is a rare occurrence, in these circumstances law</a:t>
            </a:r>
            <a:r>
              <a:rPr lang="en-US" baseline="0" dirty="0" smtClean="0">
                <a:solidFill>
                  <a:srgbClr val="FF0000"/>
                </a:solidFill>
              </a:rPr>
              <a:t> enforcement is already involved.</a:t>
            </a:r>
            <a:endParaRPr lang="en-US" dirty="0" smtClean="0">
              <a:solidFill>
                <a:srgbClr val="FF0000"/>
              </a:solidFill>
            </a:endParaRPr>
          </a:p>
          <a:p>
            <a:pPr marL="365125" indent="-255588" defTabSz="914400" eaLnBrk="1" hangingPunct="1">
              <a:lnSpc>
                <a:spcPct val="80000"/>
              </a:lnSpc>
              <a:spcBef>
                <a:spcPts val="400"/>
              </a:spcBef>
              <a:buClr>
                <a:srgbClr val="2DA2BF"/>
              </a:buClr>
              <a:buSzPct val="68000"/>
              <a:buFont typeface="Wingdings 3" pitchFamily="18" charset="2"/>
              <a:buChar char=""/>
              <a:defRPr/>
            </a:pPr>
            <a:r>
              <a:rPr lang="en-US" u="sng" cap="none" dirty="0" smtClean="0"/>
              <a:t>Potential for Danger - Within 72 Hours</a:t>
            </a:r>
          </a:p>
          <a:p>
            <a:pPr marL="365125" indent="-255588" defTabSz="914400" eaLnBrk="1" hangingPunct="1">
              <a:lnSpc>
                <a:spcPct val="80000"/>
              </a:lnSpc>
              <a:spcBef>
                <a:spcPts val="400"/>
              </a:spcBef>
              <a:buClr>
                <a:srgbClr val="2DA2BF"/>
              </a:buClr>
              <a:buSzPct val="68000"/>
              <a:defRPr/>
            </a:pPr>
            <a:r>
              <a:rPr lang="en-US" b="0" cap="none" dirty="0" smtClean="0">
                <a:solidFill>
                  <a:srgbClr val="000000"/>
                </a:solidFill>
              </a:rPr>
              <a:t>	Based on the referral information, an emergency situation does not currently exist, but circumstances are severe enough that without prompt intervention, an emergency situation could result.</a:t>
            </a:r>
          </a:p>
          <a:p>
            <a:pPr marL="365125" indent="-255588" defTabSz="914400" eaLnBrk="1" hangingPunct="1">
              <a:lnSpc>
                <a:spcPct val="80000"/>
              </a:lnSpc>
              <a:spcBef>
                <a:spcPts val="400"/>
              </a:spcBef>
              <a:buClr>
                <a:srgbClr val="2DA2BF"/>
              </a:buClr>
              <a:buSzPct val="68000"/>
              <a:buFont typeface="Wingdings 3" pitchFamily="18" charset="2"/>
              <a:buChar char=""/>
              <a:defRPr/>
            </a:pPr>
            <a:r>
              <a:rPr lang="en-US" u="sng" cap="none" dirty="0" smtClean="0"/>
              <a:t>No Imminent Danger or Potential Danger - Within 14 Days</a:t>
            </a:r>
          </a:p>
          <a:p>
            <a:pPr marL="365125" indent="-255588" defTabSz="914400" eaLnBrk="1" hangingPunct="1">
              <a:lnSpc>
                <a:spcPct val="80000"/>
              </a:lnSpc>
              <a:spcBef>
                <a:spcPts val="400"/>
              </a:spcBef>
              <a:buClr>
                <a:srgbClr val="2DA2BF"/>
              </a:buClr>
              <a:buSzPct val="68000"/>
              <a:defRPr/>
            </a:pPr>
            <a:r>
              <a:rPr lang="en-US" b="0" cap="none" dirty="0" smtClean="0">
                <a:solidFill>
                  <a:srgbClr val="000000"/>
                </a:solidFill>
              </a:rPr>
              <a:t>	Based on referral information, an emergency situation does not currently exist and/or is not expected to develop without immediate intervention.</a:t>
            </a:r>
          </a:p>
          <a:p>
            <a:pPr marL="1143000" lvl="3" defTabSz="914400">
              <a:lnSpc>
                <a:spcPct val="80000"/>
              </a:lnSpc>
              <a:spcBef>
                <a:spcPts val="350"/>
              </a:spcBef>
              <a:buClr>
                <a:srgbClr val="FF0000"/>
              </a:buClr>
              <a:buSzPct val="150000"/>
              <a:buFont typeface="Wingdings" panose="05000000000000000000" pitchFamily="2" charset="2"/>
              <a:buChar char="§"/>
              <a:defRPr/>
            </a:pPr>
            <a:r>
              <a:rPr lang="en-US" dirty="0" smtClean="0">
                <a:solidFill>
                  <a:srgbClr val="FF0000"/>
                </a:solidFill>
              </a:rPr>
              <a:t>This is the most common timeframe assigned in Adult Services.</a:t>
            </a:r>
          </a:p>
          <a:p>
            <a:pPr eaLnBrk="1" hangingPunct="1">
              <a:spcBef>
                <a:spcPct val="0"/>
              </a:spcBef>
            </a:pPr>
            <a:endParaRPr lang="en-US" altLang="en-US" dirty="0" smtClean="0"/>
          </a:p>
        </p:txBody>
      </p:sp>
      <p:sp>
        <p:nvSpPr>
          <p:cNvPr id="4" name="Slide Number Placeholder 3"/>
          <p:cNvSpPr>
            <a:spLocks noGrp="1"/>
          </p:cNvSpPr>
          <p:nvPr>
            <p:ph type="sldNum" sz="quarter" idx="5"/>
          </p:nvPr>
        </p:nvSpPr>
        <p:spPr/>
        <p:txBody>
          <a:bodyPr/>
          <a:lstStyle/>
          <a:p>
            <a:pPr>
              <a:defRPr/>
            </a:pPr>
            <a:fld id="{13E8E37E-9C4C-4DCD-B86F-84DE1354A6A9}" type="slidenum">
              <a:rPr lang="en-US" smtClean="0"/>
              <a:pPr>
                <a:defRPr/>
              </a:pPr>
              <a:t>20</a:t>
            </a:fld>
            <a:endParaRPr lang="en-US"/>
          </a:p>
        </p:txBody>
      </p:sp>
    </p:spTree>
    <p:extLst>
      <p:ext uri="{BB962C8B-B14F-4D97-AF65-F5344CB8AC3E}">
        <p14:creationId xmlns:p14="http://schemas.microsoft.com/office/powerpoint/2010/main" val="3984694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b="1" dirty="0" smtClean="0"/>
          </a:p>
        </p:txBody>
      </p:sp>
      <p:sp>
        <p:nvSpPr>
          <p:cNvPr id="4" name="Slide Number Placeholder 3"/>
          <p:cNvSpPr>
            <a:spLocks noGrp="1"/>
          </p:cNvSpPr>
          <p:nvPr>
            <p:ph type="sldNum" sz="quarter" idx="5"/>
          </p:nvPr>
        </p:nvSpPr>
        <p:spPr/>
        <p:txBody>
          <a:bodyPr/>
          <a:lstStyle/>
          <a:p>
            <a:pPr>
              <a:defRPr/>
            </a:pPr>
            <a:fld id="{3EFC16D9-E3A8-4E8F-B6FC-B5A578A9A2E9}" type="slidenum">
              <a:rPr lang="en-US" smtClean="0"/>
              <a:pPr>
                <a:defRPr/>
              </a:pPr>
              <a:t>21</a:t>
            </a:fld>
            <a:endParaRPr lang="en-US"/>
          </a:p>
        </p:txBody>
      </p:sp>
    </p:spTree>
    <p:extLst>
      <p:ext uri="{BB962C8B-B14F-4D97-AF65-F5344CB8AC3E}">
        <p14:creationId xmlns:p14="http://schemas.microsoft.com/office/powerpoint/2010/main" val="2220961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False</a:t>
            </a:r>
            <a:r>
              <a:rPr lang="en-US" baseline="0" dirty="0" smtClean="0"/>
              <a:t> 2. True 3. True 4. True 5. True 6. True 7. False 8. False 9. True 10. True</a:t>
            </a:r>
            <a:endParaRPr lang="en-US" dirty="0"/>
          </a:p>
        </p:txBody>
      </p:sp>
      <p:sp>
        <p:nvSpPr>
          <p:cNvPr id="4" name="Slide Number Placeholder 3"/>
          <p:cNvSpPr>
            <a:spLocks noGrp="1"/>
          </p:cNvSpPr>
          <p:nvPr>
            <p:ph type="sldNum" sz="quarter" idx="10"/>
          </p:nvPr>
        </p:nvSpPr>
        <p:spPr/>
        <p:txBody>
          <a:bodyPr/>
          <a:lstStyle/>
          <a:p>
            <a:pPr>
              <a:defRPr/>
            </a:pPr>
            <a:fld id="{3C0B43B6-25C0-4746-B37E-E68463E2D7C3}" type="slidenum">
              <a:rPr lang="en-US" smtClean="0"/>
              <a:pPr>
                <a:defRPr/>
              </a:pPr>
              <a:t>22</a:t>
            </a:fld>
            <a:endParaRPr lang="en-US"/>
          </a:p>
        </p:txBody>
      </p:sp>
    </p:spTree>
    <p:extLst>
      <p:ext uri="{BB962C8B-B14F-4D97-AF65-F5344CB8AC3E}">
        <p14:creationId xmlns:p14="http://schemas.microsoft.com/office/powerpoint/2010/main" val="41790300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9F321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51650" y="5070158"/>
            <a:ext cx="1846719" cy="1554480"/>
          </a:xfrm>
          <a:prstGeom prst="rect">
            <a:avLst/>
          </a:prstGeom>
        </p:spPr>
      </p:pic>
    </p:spTree>
    <p:extLst>
      <p:ext uri="{BB962C8B-B14F-4D97-AF65-F5344CB8AC3E}">
        <p14:creationId xmlns:p14="http://schemas.microsoft.com/office/powerpoint/2010/main" val="1609238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9F321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0869BABA-3630-48C4-B24D-25621EDADD9A}" type="slidenum">
              <a:rPr lang="en-US"/>
              <a:pPr>
                <a:defRPr/>
              </a:pPr>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57343" y="113030"/>
            <a:ext cx="869045" cy="731520"/>
          </a:xfrm>
          <a:prstGeom prst="rect">
            <a:avLst/>
          </a:prstGeom>
        </p:spPr>
      </p:pic>
    </p:spTree>
    <p:extLst>
      <p:ext uri="{BB962C8B-B14F-4D97-AF65-F5344CB8AC3E}">
        <p14:creationId xmlns:p14="http://schemas.microsoft.com/office/powerpoint/2010/main" val="1628252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D9842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spTree>
    <p:extLst>
      <p:ext uri="{BB962C8B-B14F-4D97-AF65-F5344CB8AC3E}">
        <p14:creationId xmlns:p14="http://schemas.microsoft.com/office/powerpoint/2010/main" val="110309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D9842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788F70E0-6565-417A-91BC-10250D5EF0F7}" type="slidenum">
              <a:rPr lang="en-US"/>
              <a:pPr>
                <a:defRPr/>
              </a:pPr>
              <a:t>‹#›</a:t>
            </a:fld>
            <a:endParaRPr lang="en-US" dirty="0"/>
          </a:p>
        </p:txBody>
      </p:sp>
    </p:spTree>
    <p:extLst>
      <p:ext uri="{BB962C8B-B14F-4D97-AF65-F5344CB8AC3E}">
        <p14:creationId xmlns:p14="http://schemas.microsoft.com/office/powerpoint/2010/main" val="6966548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DBAA2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spTree>
    <p:extLst>
      <p:ext uri="{BB962C8B-B14F-4D97-AF65-F5344CB8AC3E}">
        <p14:creationId xmlns:p14="http://schemas.microsoft.com/office/powerpoint/2010/main" val="2777741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DBAA28"/>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7F7A60F3-1BDD-431B-99F9-AAA0146AECE2}" type="slidenum">
              <a:rPr lang="en-US"/>
              <a:pPr>
                <a:defRPr/>
              </a:pPr>
              <a:t>‹#›</a:t>
            </a:fld>
            <a:endParaRPr lang="en-US" dirty="0"/>
          </a:p>
        </p:txBody>
      </p:sp>
    </p:spTree>
    <p:extLst>
      <p:ext uri="{BB962C8B-B14F-4D97-AF65-F5344CB8AC3E}">
        <p14:creationId xmlns:p14="http://schemas.microsoft.com/office/powerpoint/2010/main" val="2748060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94953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spTree>
    <p:extLst>
      <p:ext uri="{BB962C8B-B14F-4D97-AF65-F5344CB8AC3E}">
        <p14:creationId xmlns:p14="http://schemas.microsoft.com/office/powerpoint/2010/main" val="482779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9593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913B469B-440E-48B2-A30B-3F570FE844A2}" type="slidenum">
              <a:rPr lang="en-US"/>
              <a:pPr>
                <a:defRPr/>
              </a:pPr>
              <a:t>‹#›</a:t>
            </a:fld>
            <a:endParaRPr lang="en-US" dirty="0"/>
          </a:p>
        </p:txBody>
      </p:sp>
    </p:spTree>
    <p:extLst>
      <p:ext uri="{BB962C8B-B14F-4D97-AF65-F5344CB8AC3E}">
        <p14:creationId xmlns:p14="http://schemas.microsoft.com/office/powerpoint/2010/main" val="243148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1B2C6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spTree>
    <p:extLst>
      <p:ext uri="{BB962C8B-B14F-4D97-AF65-F5344CB8AC3E}">
        <p14:creationId xmlns:p14="http://schemas.microsoft.com/office/powerpoint/2010/main" val="1303426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4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002F6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ECAD3A32-D31F-475E-9889-6B9633DC39C6}" type="slidenum">
              <a:rPr lang="en-US"/>
              <a:pPr>
                <a:defRPr/>
              </a:pPr>
              <a:t>‹#›</a:t>
            </a:fld>
            <a:endParaRPr lang="en-US" dirty="0"/>
          </a:p>
        </p:txBody>
      </p:sp>
    </p:spTree>
    <p:extLst>
      <p:ext uri="{BB962C8B-B14F-4D97-AF65-F5344CB8AC3E}">
        <p14:creationId xmlns:p14="http://schemas.microsoft.com/office/powerpoint/2010/main" val="2764347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8" name="Rectangle 7"/>
          <p:cNvSpPr/>
          <p:nvPr userDrawn="1"/>
        </p:nvSpPr>
        <p:spPr>
          <a:xfrm>
            <a:off x="234950" y="227013"/>
            <a:ext cx="6178550" cy="6397625"/>
          </a:xfrm>
          <a:prstGeom prst="rect">
            <a:avLst/>
          </a:prstGeom>
          <a:solidFill>
            <a:srgbClr val="8DB8E9"/>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9" name="Picture 7"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104063" y="5295900"/>
            <a:ext cx="1354137"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73100" y="2625725"/>
            <a:ext cx="5334000" cy="600075"/>
          </a:xfrm>
        </p:spPr>
        <p:txBody>
          <a:bodyPr lIns="0" tIns="0" rIns="0" bIns="0" anchor="t">
            <a:noAutofit/>
          </a:bodyPr>
          <a:lstStyle>
            <a:lvl1pPr>
              <a:defRPr sz="3200">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73100" y="3225800"/>
            <a:ext cx="5334000" cy="1028700"/>
          </a:xfrm>
        </p:spPr>
        <p:txBody>
          <a:bodyPr lIns="0" tIns="0" rIns="0" bIns="0">
            <a:noAutofit/>
          </a:bodyPr>
          <a:lstStyle>
            <a:lvl1pPr marL="0" indent="0" algn="ctr">
              <a:lnSpc>
                <a:spcPts val="4000"/>
              </a:lnSpc>
              <a:spcBef>
                <a:spcPts val="0"/>
              </a:spcBef>
              <a:buNone/>
              <a:defRPr sz="4400" b="1" i="0" cap="all">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8" name="Picture Placeholder 17"/>
          <p:cNvSpPr>
            <a:spLocks noGrp="1"/>
          </p:cNvSpPr>
          <p:nvPr>
            <p:ph type="pic" sz="quarter" idx="13"/>
          </p:nvPr>
        </p:nvSpPr>
        <p:spPr>
          <a:xfrm>
            <a:off x="6457950" y="227358"/>
            <a:ext cx="1447800" cy="960091"/>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2" name="Picture Placeholder 21"/>
          <p:cNvSpPr>
            <a:spLocks noGrp="1"/>
          </p:cNvSpPr>
          <p:nvPr>
            <p:ph type="pic" sz="quarter" idx="14"/>
          </p:nvPr>
        </p:nvSpPr>
        <p:spPr>
          <a:xfrm>
            <a:off x="7950200" y="227359"/>
            <a:ext cx="965200" cy="96009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4" name="Picture Placeholder 23"/>
          <p:cNvSpPr>
            <a:spLocks noGrp="1"/>
          </p:cNvSpPr>
          <p:nvPr>
            <p:ph type="pic" sz="quarter" idx="15"/>
          </p:nvPr>
        </p:nvSpPr>
        <p:spPr>
          <a:xfrm>
            <a:off x="6457949" y="1227666"/>
            <a:ext cx="2457451" cy="231140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dirty="0"/>
          </a:p>
        </p:txBody>
      </p:sp>
      <p:sp>
        <p:nvSpPr>
          <p:cNvPr id="26" name="Picture Placeholder 25"/>
          <p:cNvSpPr>
            <a:spLocks noGrp="1"/>
          </p:cNvSpPr>
          <p:nvPr>
            <p:ph type="pic" sz="quarter" idx="16"/>
          </p:nvPr>
        </p:nvSpPr>
        <p:spPr>
          <a:xfrm>
            <a:off x="6457950" y="3580869"/>
            <a:ext cx="2457450" cy="1143530"/>
          </a:xfrm>
        </p:spPr>
        <p:txBody>
          <a:bodyPr lIns="0" tIns="0" rIns="0" bIns="0" rtlCol="0" anchor="ctr" anchorCtr="1">
            <a:normAutofit/>
          </a:bodyPr>
          <a:lstStyle>
            <a:lvl1pPr marL="0" indent="0" algn="ctr">
              <a:buFontTx/>
              <a:buNone/>
              <a:defRPr sz="1000" baseline="0"/>
            </a:lvl1pPr>
          </a:lstStyle>
          <a:p>
            <a:pPr lvl="0"/>
            <a:r>
              <a:rPr lang="en-US" noProof="0" smtClean="0"/>
              <a:t>Click icon to add picture</a:t>
            </a:r>
            <a:endParaRPr lang="en-US" noProof="0"/>
          </a:p>
        </p:txBody>
      </p:sp>
      <p:sp>
        <p:nvSpPr>
          <p:cNvPr id="10" name="Footer Placeholder 9"/>
          <p:cNvSpPr>
            <a:spLocks noGrp="1"/>
          </p:cNvSpPr>
          <p:nvPr>
            <p:ph type="ftr" sz="quarter" idx="17"/>
          </p:nvPr>
        </p:nvSpPr>
        <p:spPr>
          <a:xfrm>
            <a:off x="673100" y="5672138"/>
            <a:ext cx="5334000" cy="365125"/>
          </a:xfrm>
        </p:spPr>
        <p:txBody>
          <a:bodyPr lIns="0" tIns="0" rIns="0" bIns="0" anchor="t" anchorCtr="0"/>
          <a:lstStyle>
            <a:lvl1pPr algn="ctr">
              <a:defRPr sz="1600">
                <a:solidFill>
                  <a:schemeClr val="bg1"/>
                </a:solidFill>
              </a:defRPr>
            </a:lvl1pPr>
          </a:lstStyle>
          <a:p>
            <a:pPr>
              <a:defRPr/>
            </a:pPr>
            <a:endParaRPr lang="en-US"/>
          </a:p>
        </p:txBody>
      </p:sp>
    </p:spTree>
    <p:extLst>
      <p:ext uri="{BB962C8B-B14F-4D97-AF65-F5344CB8AC3E}">
        <p14:creationId xmlns:p14="http://schemas.microsoft.com/office/powerpoint/2010/main" val="3539857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4" name="Picture 6" descr="DHHR_Logo_20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88300" y="223838"/>
            <a:ext cx="933450"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userDrawn="1"/>
        </p:nvSpPr>
        <p:spPr>
          <a:xfrm>
            <a:off x="234950" y="850900"/>
            <a:ext cx="8686800" cy="5803900"/>
          </a:xfrm>
          <a:prstGeom prst="rect">
            <a:avLst/>
          </a:prstGeom>
          <a:solidFill>
            <a:srgbClr val="FFFDE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userDrawn="1"/>
        </p:nvSpPr>
        <p:spPr>
          <a:xfrm>
            <a:off x="234950" y="223838"/>
            <a:ext cx="7594600" cy="511175"/>
          </a:xfrm>
          <a:prstGeom prst="rect">
            <a:avLst/>
          </a:prstGeom>
          <a:solidFill>
            <a:srgbClr val="8BB8E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457200" y="230188"/>
            <a:ext cx="7346950" cy="461111"/>
          </a:xfrm>
        </p:spPr>
        <p:txBody>
          <a:bodyPr lIns="0" tIns="0" rIns="0" bIns="0">
            <a:noAutofit/>
          </a:bodyPr>
          <a:lstStyle>
            <a:lvl1pPr algn="l">
              <a:defRPr sz="3200" baseline="0">
                <a:solidFill>
                  <a:schemeClr val="bg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57200" y="971550"/>
            <a:ext cx="8229600" cy="5194300"/>
          </a:xfrm>
        </p:spPr>
        <p:txBody>
          <a:bodyPr lIns="0" tIns="0" rIns="0" bIns="0">
            <a:normAutofit/>
          </a:bodyPr>
          <a:lstStyle>
            <a:lvl1pPr marL="0" indent="0">
              <a:buFontTx/>
              <a:buNone/>
              <a:defRPr sz="2400" b="1" cap="all"/>
            </a:lvl1pPr>
            <a:lvl2pPr marL="0" indent="0">
              <a:buFontTx/>
              <a:buNone/>
              <a:defRPr sz="2400"/>
            </a:lvl2pPr>
            <a:lvl3pPr marL="228600" indent="-228600">
              <a:buSzPct val="100000"/>
              <a:buFont typeface="Wingdings" charset="2"/>
              <a:buChar char="§"/>
              <a:tabLst/>
              <a:defRPr sz="2400"/>
            </a:lvl3pPr>
            <a:lvl4pPr marL="457200" indent="-228600">
              <a:buFont typeface="Wingdings" charset="2"/>
              <a:buChar char="§"/>
              <a:defRPr sz="2400"/>
            </a:lvl4pPr>
            <a:lvl5pPr marL="628650" indent="-228600">
              <a:buFont typeface="Wingdings" charset="2"/>
              <a:buChar char="§"/>
              <a:defRPr sz="2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5"/>
          <p:cNvSpPr>
            <a:spLocks noGrp="1"/>
          </p:cNvSpPr>
          <p:nvPr>
            <p:ph type="sldNum" sz="quarter" idx="10"/>
          </p:nvPr>
        </p:nvSpPr>
        <p:spPr>
          <a:xfrm>
            <a:off x="8337550" y="6356350"/>
            <a:ext cx="349250" cy="171450"/>
          </a:xfrm>
        </p:spPr>
        <p:txBody>
          <a:bodyPr lIns="0" tIns="0" rIns="0" bIns="0" anchor="t" anchorCtr="0"/>
          <a:lstStyle>
            <a:lvl1pPr algn="r">
              <a:defRPr sz="1000">
                <a:solidFill>
                  <a:schemeClr val="tx1"/>
                </a:solidFill>
              </a:defRPr>
            </a:lvl1pPr>
          </a:lstStyle>
          <a:p>
            <a:pPr>
              <a:defRPr/>
            </a:pPr>
            <a:fld id="{618EC178-85E3-47F4-A6CE-2F691D0A6D0B}" type="slidenum">
              <a:rPr lang="en-US"/>
              <a:pPr>
                <a:defRPr/>
              </a:pPr>
              <a:t>‹#›</a:t>
            </a:fld>
            <a:endParaRPr lang="en-US" dirty="0"/>
          </a:p>
        </p:txBody>
      </p:sp>
    </p:spTree>
    <p:extLst>
      <p:ext uri="{BB962C8B-B14F-4D97-AF65-F5344CB8AC3E}">
        <p14:creationId xmlns:p14="http://schemas.microsoft.com/office/powerpoint/2010/main" val="4157782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C02BF99-377B-453E-AD9D-BD1F77D36447}" type="datetime1">
              <a:rPr lang="en-US"/>
              <a:pPr>
                <a:defRPr/>
              </a:pPr>
              <a:t>12/4/2015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C415618-686D-4AD0-9559-CDEAE86C469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 id="2147483881" r:id="rId12"/>
  </p:sldLayoutIdLst>
  <p:hf hdr="0" dt="0"/>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00087" y="2617787"/>
            <a:ext cx="5334000" cy="1054101"/>
          </a:xfrm>
        </p:spPr>
        <p:txBody>
          <a:bodyPr rtlCol="0"/>
          <a:lstStyle/>
          <a:p>
            <a:pPr eaLnBrk="1" fontAlgn="auto" hangingPunct="1">
              <a:spcAft>
                <a:spcPts val="0"/>
              </a:spcAft>
              <a:buFont typeface="Arial" charset="0"/>
              <a:buNone/>
              <a:defRPr/>
            </a:pPr>
            <a:r>
              <a:rPr lang="en-US" sz="4000" dirty="0" smtClean="0"/>
              <a:t>ADULT ABUSE, NEGLECT AND EXPLOITATION IDENTIFICATION</a:t>
            </a:r>
            <a:endParaRPr lang="en-US" sz="4000" dirty="0"/>
          </a:p>
        </p:txBody>
      </p:sp>
      <p:sp>
        <p:nvSpPr>
          <p:cNvPr id="14344" name="Footer Placeholder 3"/>
          <p:cNvSpPr>
            <a:spLocks noGrp="1"/>
          </p:cNvSpPr>
          <p:nvPr>
            <p:ph type="ftr" sz="quarter" idx="17"/>
          </p:nvPr>
        </p:nvSpPr>
        <p:spPr bwMode="auto">
          <a:xfrm>
            <a:off x="409575" y="5672138"/>
            <a:ext cx="5915025" cy="490537"/>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r>
              <a:rPr lang="en-US" altLang="en-US" dirty="0" smtClean="0">
                <a:solidFill>
                  <a:schemeClr val="bg1"/>
                </a:solidFill>
              </a:rPr>
              <a:t>Effective December 1, 2015</a:t>
            </a:r>
          </a:p>
        </p:txBody>
      </p:sp>
      <p:pic>
        <p:nvPicPr>
          <p:cNvPr id="13" name="Picture Placeholder 12"/>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15239" r="15239"/>
          <a:stretch>
            <a:fillRect/>
          </a:stretch>
        </p:blipFill>
        <p:spPr>
          <a:xfrm>
            <a:off x="6457950" y="1187450"/>
            <a:ext cx="2457450" cy="2484438"/>
          </a:xfrm>
        </p:spPr>
      </p:pic>
      <p:pic>
        <p:nvPicPr>
          <p:cNvPr id="8" name="Picture Placeholder 7"/>
          <p:cNvPicPr>
            <a:picLocks noGrp="1" noChangeAspect="1"/>
          </p:cNvPicPr>
          <p:nvPr>
            <p:ph type="pic" sz="quarter" idx="13"/>
          </p:nvPr>
        </p:nvPicPr>
        <p:blipFill>
          <a:blip r:embed="rId4">
            <a:extLst>
              <a:ext uri="{28A0092B-C50C-407E-A947-70E740481C1C}">
                <a14:useLocalDpi xmlns:a14="http://schemas.microsoft.com/office/drawing/2010/main" val="0"/>
              </a:ext>
            </a:extLst>
          </a:blip>
          <a:srcRect t="203" b="203"/>
          <a:stretch>
            <a:fillRect/>
          </a:stretch>
        </p:blipFill>
        <p:spPr/>
      </p:pic>
      <p:pic>
        <p:nvPicPr>
          <p:cNvPr id="15" name="Picture Placeholder 14"/>
          <p:cNvPicPr>
            <a:picLocks noGrp="1" noChangeAspect="1"/>
          </p:cNvPicPr>
          <p:nvPr>
            <p:ph type="pic" sz="quarter" idx="16"/>
          </p:nvPr>
        </p:nvPicPr>
        <p:blipFill>
          <a:blip r:embed="rId5">
            <a:extLst>
              <a:ext uri="{28A0092B-C50C-407E-A947-70E740481C1C}">
                <a14:useLocalDpi xmlns:a14="http://schemas.microsoft.com/office/drawing/2010/main" val="0"/>
              </a:ext>
            </a:extLst>
          </a:blip>
          <a:srcRect t="15055" b="15055"/>
          <a:stretch>
            <a:fillRect/>
          </a:stretch>
        </p:blipFill>
        <p:spPr/>
      </p:pic>
      <p:pic>
        <p:nvPicPr>
          <p:cNvPr id="17" name="Picture Placeholder 16"/>
          <p:cNvPicPr>
            <a:picLocks noGrp="1" noChangeAspect="1"/>
          </p:cNvPicPr>
          <p:nvPr>
            <p:ph type="pic" sz="quarter" idx="14"/>
          </p:nvPr>
        </p:nvPicPr>
        <p:blipFill>
          <a:blip r:embed="rId6">
            <a:extLst>
              <a:ext uri="{28A0092B-C50C-407E-A947-70E740481C1C}">
                <a14:useLocalDpi xmlns:a14="http://schemas.microsoft.com/office/drawing/2010/main" val="0"/>
              </a:ext>
            </a:extLst>
          </a:blip>
          <a:srcRect l="16501" r="16501"/>
          <a:stretch>
            <a:fillRect/>
          </a:stretch>
        </p:blipFill>
        <p:spPr>
          <a:xfrm>
            <a:off x="7905750" y="227359"/>
            <a:ext cx="1009650" cy="960090"/>
          </a:xfr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Agenda</a:t>
            </a:r>
            <a:endParaRPr lang="en-US" sz="3600" dirty="0"/>
          </a:p>
        </p:txBody>
      </p:sp>
      <p:sp>
        <p:nvSpPr>
          <p:cNvPr id="3" name="Content Placeholder 2"/>
          <p:cNvSpPr>
            <a:spLocks noGrp="1"/>
          </p:cNvSpPr>
          <p:nvPr>
            <p:ph idx="1"/>
          </p:nvPr>
        </p:nvSpPr>
        <p:spPr/>
        <p:txBody>
          <a:bodyPr/>
          <a:lstStyle/>
          <a:p>
            <a:r>
              <a:rPr lang="en-US" cap="none" dirty="0" smtClean="0"/>
              <a:t>Overview </a:t>
            </a:r>
          </a:p>
          <a:p>
            <a:pPr marL="342900" indent="-342900" eaLnBrk="1" hangingPunct="1">
              <a:buFont typeface="Wingdings" panose="05000000000000000000" pitchFamily="2" charset="2"/>
              <a:buChar char="§"/>
            </a:pPr>
            <a:r>
              <a:rPr lang="en-US" altLang="en-US" b="0" cap="none" dirty="0" smtClean="0"/>
              <a:t>West Virginia </a:t>
            </a:r>
            <a:r>
              <a:rPr lang="en-US" altLang="en-US" b="0" cap="none" dirty="0"/>
              <a:t>Code § 9-6-1</a:t>
            </a:r>
          </a:p>
          <a:p>
            <a:pPr marL="342900" indent="-342900">
              <a:buFont typeface="Wingdings" panose="05000000000000000000" pitchFamily="2" charset="2"/>
              <a:buChar char="§"/>
            </a:pPr>
            <a:r>
              <a:rPr lang="en-US" b="0" cap="none" dirty="0" smtClean="0"/>
              <a:t>Mandatory Reporting</a:t>
            </a:r>
          </a:p>
          <a:p>
            <a:pPr marL="342900" indent="-342900">
              <a:buFont typeface="Wingdings" panose="05000000000000000000" pitchFamily="2" charset="2"/>
              <a:buChar char="§"/>
            </a:pPr>
            <a:r>
              <a:rPr lang="en-US" b="0" cap="none" dirty="0" smtClean="0"/>
              <a:t>Adult Protective Service (APS) Intervention</a:t>
            </a:r>
          </a:p>
          <a:p>
            <a:pPr marL="342900" indent="-342900">
              <a:buFont typeface="Wingdings" panose="05000000000000000000" pitchFamily="2" charset="2"/>
              <a:buChar char="§"/>
            </a:pPr>
            <a:r>
              <a:rPr lang="en-US" b="0" cap="none" dirty="0"/>
              <a:t>Intake Eligibility</a:t>
            </a:r>
          </a:p>
          <a:p>
            <a:pPr marL="342900" indent="-342900">
              <a:buFont typeface="Wingdings" panose="05000000000000000000" pitchFamily="2" charset="2"/>
              <a:buChar char="§"/>
            </a:pPr>
            <a:endParaRPr lang="en-US" b="0" cap="none" dirty="0"/>
          </a:p>
          <a:p>
            <a:r>
              <a:rPr lang="en-US" cap="none" dirty="0" smtClean="0"/>
              <a:t>Conclusion</a:t>
            </a:r>
          </a:p>
          <a:p>
            <a:pPr marL="342900" indent="-342900">
              <a:buFont typeface="Wingdings" panose="05000000000000000000" pitchFamily="2" charset="2"/>
              <a:buChar char="§"/>
            </a:pPr>
            <a:r>
              <a:rPr lang="en-US" b="0" cap="none" dirty="0" smtClean="0"/>
              <a:t>Post Test</a:t>
            </a:r>
          </a:p>
          <a:p>
            <a:pPr marL="342900" indent="-342900">
              <a:buFont typeface="Wingdings" panose="05000000000000000000" pitchFamily="2" charset="2"/>
              <a:buChar char="§"/>
            </a:pPr>
            <a:r>
              <a:rPr lang="en-US" b="0" cap="none" dirty="0" smtClean="0"/>
              <a:t>Acknowledgments</a:t>
            </a:r>
          </a:p>
          <a:p>
            <a:endParaRPr lang="en-US" b="0" cap="none" dirty="0" smtClean="0"/>
          </a:p>
          <a:p>
            <a:endParaRPr lang="en-US" cap="none" dirty="0"/>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1</a:t>
            </a:fld>
            <a:endParaRPr lang="en-US" dirty="0"/>
          </a:p>
        </p:txBody>
      </p:sp>
    </p:spTree>
    <p:extLst>
      <p:ext uri="{BB962C8B-B14F-4D97-AF65-F5344CB8AC3E}">
        <p14:creationId xmlns:p14="http://schemas.microsoft.com/office/powerpoint/2010/main" val="412650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US" sz="3600" dirty="0"/>
          </a:p>
        </p:txBody>
      </p:sp>
      <p:sp>
        <p:nvSpPr>
          <p:cNvPr id="3" name="Content Placeholder 2"/>
          <p:cNvSpPr>
            <a:spLocks noGrp="1"/>
          </p:cNvSpPr>
          <p:nvPr>
            <p:ph idx="1"/>
          </p:nvPr>
        </p:nvSpPr>
        <p:spPr/>
        <p:txBody>
          <a:bodyPr/>
          <a:lstStyle/>
          <a:p>
            <a:pPr algn="ctr" eaLnBrk="1" hangingPunct="1"/>
            <a:endParaRPr lang="en-US" altLang="en-US" sz="3200" cap="none" dirty="0" smtClean="0"/>
          </a:p>
          <a:p>
            <a:pPr algn="ctr" eaLnBrk="1" hangingPunct="1"/>
            <a:endParaRPr lang="en-US" altLang="en-US" sz="3200" cap="none" dirty="0"/>
          </a:p>
          <a:p>
            <a:pPr algn="ctr" eaLnBrk="1" hangingPunct="1"/>
            <a:endParaRPr lang="en-US" altLang="en-US" sz="3200" cap="none" dirty="0" smtClean="0"/>
          </a:p>
          <a:p>
            <a:pPr algn="ctr" eaLnBrk="1" hangingPunct="1"/>
            <a:r>
              <a:rPr lang="en-US" altLang="en-US" sz="3600" cap="none" dirty="0" smtClean="0"/>
              <a:t>West Virginia </a:t>
            </a:r>
            <a:r>
              <a:rPr lang="en-US" altLang="en-US" sz="3600" cap="none" dirty="0"/>
              <a:t>Code § 9-6-1</a:t>
            </a:r>
          </a:p>
          <a:p>
            <a:endParaRPr lang="en-US" b="0" cap="none" dirty="0" smtClean="0"/>
          </a:p>
          <a:p>
            <a:endParaRPr lang="en-US" cap="none" dirty="0"/>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2</a:t>
            </a:fld>
            <a:endParaRPr lang="en-US" dirty="0"/>
          </a:p>
        </p:txBody>
      </p:sp>
    </p:spTree>
    <p:extLst>
      <p:ext uri="{BB962C8B-B14F-4D97-AF65-F5344CB8AC3E}">
        <p14:creationId xmlns:p14="http://schemas.microsoft.com/office/powerpoint/2010/main" val="377458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230188"/>
            <a:ext cx="7346950" cy="460375"/>
          </a:xfrm>
        </p:spPr>
        <p:txBody>
          <a:bodyPr/>
          <a:lstStyle/>
          <a:p>
            <a:pPr algn="ctr" eaLnBrk="1" hangingPunct="1"/>
            <a:r>
              <a:rPr lang="en-US" altLang="en-US" sz="3600" dirty="0"/>
              <a:t/>
            </a:r>
            <a:br>
              <a:rPr lang="en-US" altLang="en-US" sz="3600" dirty="0"/>
            </a:br>
            <a:endParaRPr lang="en-US" altLang="en-US" sz="3600" dirty="0" smtClean="0"/>
          </a:p>
        </p:txBody>
      </p:sp>
      <p:sp>
        <p:nvSpPr>
          <p:cNvPr id="23555" name="Content Placeholder 2"/>
          <p:cNvSpPr>
            <a:spLocks noGrp="1"/>
          </p:cNvSpPr>
          <p:nvPr>
            <p:ph idx="1"/>
          </p:nvPr>
        </p:nvSpPr>
        <p:spPr/>
        <p:txBody>
          <a:bodyPr/>
          <a:lstStyle/>
          <a:p>
            <a:pPr eaLnBrk="1" hangingPunct="1"/>
            <a:r>
              <a:rPr lang="en-US" altLang="en-US" cap="none" dirty="0" smtClean="0"/>
              <a:t>Legal Definition of an Incapacitated Adult</a:t>
            </a:r>
          </a:p>
          <a:p>
            <a:pPr marL="342900" indent="-342900">
              <a:spcBef>
                <a:spcPts val="400"/>
              </a:spcBef>
              <a:buSzPct val="100000"/>
              <a:buFont typeface="Arial" panose="020B0604020202020204" pitchFamily="34" charset="0"/>
              <a:buChar char="•"/>
            </a:pPr>
            <a:r>
              <a:rPr lang="en-US" altLang="en-US" b="0" cap="none" dirty="0" smtClean="0">
                <a:solidFill>
                  <a:srgbClr val="000000"/>
                </a:solidFill>
              </a:rPr>
              <a:t>Any person, who by reason of physical, mental or other infirmity, is unable to physically carry on the daily activities of life necessary to sustaining life and reasonable health. </a:t>
            </a:r>
          </a:p>
          <a:p>
            <a:pPr eaLnBrk="1" hangingPunct="1"/>
            <a:endParaRPr lang="en-US" altLang="en-US" cap="none" dirty="0" smtClean="0"/>
          </a:p>
        </p:txBody>
      </p:sp>
      <p:sp>
        <p:nvSpPr>
          <p:cNvPr id="4" name="Slide Number Placeholder 3"/>
          <p:cNvSpPr>
            <a:spLocks noGrp="1"/>
          </p:cNvSpPr>
          <p:nvPr>
            <p:ph type="sldNum" sz="quarter" idx="10"/>
          </p:nvPr>
        </p:nvSpPr>
        <p:spPr/>
        <p:txBody>
          <a:bodyPr/>
          <a:lstStyle/>
          <a:p>
            <a:pPr>
              <a:defRPr/>
            </a:pPr>
            <a:fld id="{448CAF43-3916-469F-8EA7-A88FD5FD034C}" type="slidenum">
              <a:rPr lang="en-US" smtClean="0"/>
              <a:pPr>
                <a:defRPr/>
              </a:pPr>
              <a:t>3</a:t>
            </a:fld>
            <a:endParaRPr lang="en-US" dirty="0"/>
          </a:p>
        </p:txBody>
      </p:sp>
      <p:sp>
        <p:nvSpPr>
          <p:cNvPr id="2" name="Rectangle 1"/>
          <p:cNvSpPr/>
          <p:nvPr/>
        </p:nvSpPr>
        <p:spPr>
          <a:xfrm>
            <a:off x="2106138" y="157999"/>
            <a:ext cx="4753738" cy="646331"/>
          </a:xfrm>
          <a:prstGeom prst="rect">
            <a:avLst/>
          </a:prstGeom>
        </p:spPr>
        <p:txBody>
          <a:bodyPr wrap="none">
            <a:spAutoFit/>
          </a:bodyPr>
          <a:lstStyle/>
          <a:p>
            <a:pPr algn="ctr" eaLnBrk="1" hangingPunct="1">
              <a:defRPr/>
            </a:pPr>
            <a:r>
              <a:rPr lang="en-US" sz="3600" dirty="0">
                <a:solidFill>
                  <a:schemeClr val="bg1"/>
                </a:solidFill>
                <a:latin typeface="+mn-lt"/>
              </a:rPr>
              <a:t>WV Code § </a:t>
            </a:r>
            <a:r>
              <a:rPr lang="en-US" sz="3600" dirty="0" smtClean="0">
                <a:solidFill>
                  <a:schemeClr val="bg1"/>
                </a:solidFill>
                <a:latin typeface="+mn-lt"/>
              </a:rPr>
              <a:t>9-6-1 (Cont.)</a:t>
            </a:r>
            <a:endParaRPr lang="en-US" sz="3600" dirty="0">
              <a:solidFill>
                <a:schemeClr val="bg1"/>
              </a:solidFill>
              <a:latin typeface="+mn-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230188"/>
            <a:ext cx="7346950" cy="460375"/>
          </a:xfrm>
        </p:spPr>
        <p:txBody>
          <a:bodyPr/>
          <a:lstStyle/>
          <a:p>
            <a:pPr algn="ctr" eaLnBrk="1" hangingPunct="1"/>
            <a:r>
              <a:rPr lang="en-US" altLang="en-US" dirty="0" smtClean="0"/>
              <a:t/>
            </a:r>
            <a:br>
              <a:rPr lang="en-US" altLang="en-US" dirty="0" smtClean="0"/>
            </a:br>
            <a:r>
              <a:rPr lang="en-US" sz="3600" dirty="0"/>
              <a:t>WV Code § </a:t>
            </a:r>
            <a:r>
              <a:rPr lang="en-US" sz="3600" dirty="0" smtClean="0"/>
              <a:t>9-6-1 (Cont.)</a:t>
            </a:r>
            <a:r>
              <a:rPr lang="en-US" sz="3600" dirty="0"/>
              <a:t/>
            </a:r>
            <a:br>
              <a:rPr lang="en-US" sz="3600" dirty="0"/>
            </a:br>
            <a:endParaRPr lang="en-US" altLang="en-US" sz="3600" dirty="0" smtClean="0"/>
          </a:p>
        </p:txBody>
      </p:sp>
      <p:sp>
        <p:nvSpPr>
          <p:cNvPr id="3" name="Content Placeholder 2"/>
          <p:cNvSpPr>
            <a:spLocks noGrp="1"/>
          </p:cNvSpPr>
          <p:nvPr>
            <p:ph idx="1"/>
          </p:nvPr>
        </p:nvSpPr>
        <p:spPr>
          <a:xfrm>
            <a:off x="457200" y="971550"/>
            <a:ext cx="7621588" cy="5194300"/>
          </a:xfrm>
        </p:spPr>
        <p:txBody>
          <a:bodyPr/>
          <a:lstStyle/>
          <a:p>
            <a:pPr eaLnBrk="1" hangingPunct="1">
              <a:defRPr/>
            </a:pPr>
            <a:r>
              <a:rPr lang="en-US" cap="none" dirty="0" smtClean="0"/>
              <a:t>Legal</a:t>
            </a:r>
            <a:r>
              <a:rPr lang="en-US" dirty="0" smtClean="0"/>
              <a:t> </a:t>
            </a:r>
            <a:r>
              <a:rPr lang="en-US" cap="none" dirty="0" smtClean="0"/>
              <a:t>Definition of Abuse</a:t>
            </a:r>
          </a:p>
          <a:p>
            <a:pPr marL="342900" indent="-342900" eaLnBrk="1" hangingPunct="1">
              <a:buFont typeface="Arial" panose="020B0604020202020204" pitchFamily="34" charset="0"/>
              <a:buChar char="•"/>
              <a:defRPr/>
            </a:pPr>
            <a:r>
              <a:rPr lang="en-US" altLang="en-US" b="0" cap="none" dirty="0" smtClean="0"/>
              <a:t>The infliction of or threat to inflict physical pain or injury on or the imprisonment of any incapacitated adult or facility resident. </a:t>
            </a:r>
          </a:p>
          <a:p>
            <a:pPr marL="342900" indent="-342900">
              <a:spcBef>
                <a:spcPts val="400"/>
              </a:spcBef>
              <a:buSzPct val="100000"/>
              <a:buFont typeface="Arial" panose="020B0604020202020204" pitchFamily="34" charset="0"/>
              <a:buChar char="•"/>
            </a:pPr>
            <a:r>
              <a:rPr lang="en-US" altLang="en-US" b="0" cap="none" dirty="0">
                <a:solidFill>
                  <a:srgbClr val="000000"/>
                </a:solidFill>
              </a:rPr>
              <a:t>The unreasonable failure by a caretaker to provide the care necessary to assure the physical safety or health of an incapacitated adult or facility </a:t>
            </a:r>
            <a:r>
              <a:rPr lang="en-US" altLang="en-US" b="0" cap="none" dirty="0" smtClean="0">
                <a:solidFill>
                  <a:srgbClr val="000000"/>
                </a:solidFill>
              </a:rPr>
              <a:t>resident.</a:t>
            </a:r>
            <a:endParaRPr lang="en-US" altLang="en-US" b="0" cap="none" dirty="0">
              <a:solidFill>
                <a:srgbClr val="000000"/>
              </a:solidFill>
            </a:endParaRPr>
          </a:p>
          <a:p>
            <a:pPr marL="342900" indent="-342900">
              <a:spcBef>
                <a:spcPts val="400"/>
              </a:spcBef>
              <a:buSzPct val="100000"/>
              <a:buFont typeface="Arial" panose="020B0604020202020204" pitchFamily="34" charset="0"/>
              <a:buChar char="•"/>
            </a:pPr>
            <a:r>
              <a:rPr lang="en-US" altLang="en-US" b="0" cap="none" dirty="0" smtClean="0">
                <a:solidFill>
                  <a:srgbClr val="000000"/>
                </a:solidFill>
              </a:rPr>
              <a:t>The </a:t>
            </a:r>
            <a:r>
              <a:rPr lang="en-US" altLang="en-US" b="0" cap="none" dirty="0">
                <a:solidFill>
                  <a:srgbClr val="000000"/>
                </a:solidFill>
              </a:rPr>
              <a:t>unlawful expenditure or willful dissipation of funds or other assets owned or paid to or for the benefit of an incapacitated adult or facility resident.</a:t>
            </a:r>
            <a:endParaRPr lang="en-US" altLang="en-US" cap="none" dirty="0"/>
          </a:p>
          <a:p>
            <a:pPr marL="342900" indent="-342900" eaLnBrk="1" hangingPunct="1">
              <a:buFont typeface="Arial" panose="020B0604020202020204" pitchFamily="34" charset="0"/>
              <a:buChar char="•"/>
              <a:defRPr/>
            </a:pPr>
            <a:endParaRPr lang="en-US" altLang="en-US" b="0" cap="none" dirty="0"/>
          </a:p>
        </p:txBody>
      </p:sp>
      <p:sp>
        <p:nvSpPr>
          <p:cNvPr id="4" name="Slide Number Placeholder 3"/>
          <p:cNvSpPr>
            <a:spLocks noGrp="1"/>
          </p:cNvSpPr>
          <p:nvPr>
            <p:ph type="sldNum" sz="quarter" idx="10"/>
          </p:nvPr>
        </p:nvSpPr>
        <p:spPr/>
        <p:txBody>
          <a:bodyPr/>
          <a:lstStyle/>
          <a:p>
            <a:pPr>
              <a:defRPr/>
            </a:pPr>
            <a:fld id="{3DA26EC4-EE95-4446-8E8C-209008280619}" type="slidenum">
              <a:rPr lang="en-US" smtClean="0"/>
              <a:pPr>
                <a:defRPr/>
              </a:pPr>
              <a:t>4</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230188"/>
            <a:ext cx="7346950" cy="460375"/>
          </a:xfrm>
        </p:spPr>
        <p:txBody>
          <a:bodyPr/>
          <a:lstStyle/>
          <a:p>
            <a:pPr algn="ctr" eaLnBrk="1" hangingPunct="1"/>
            <a:r>
              <a:rPr lang="en-US" altLang="en-US" sz="3600" dirty="0" smtClean="0"/>
              <a:t>Adult Protective Services Policy</a:t>
            </a:r>
          </a:p>
        </p:txBody>
      </p:sp>
      <p:sp>
        <p:nvSpPr>
          <p:cNvPr id="3" name="Content Placeholder 2"/>
          <p:cNvSpPr>
            <a:spLocks noGrp="1"/>
          </p:cNvSpPr>
          <p:nvPr>
            <p:ph idx="1"/>
          </p:nvPr>
        </p:nvSpPr>
        <p:spPr/>
        <p:txBody>
          <a:bodyPr/>
          <a:lstStyle/>
          <a:p>
            <a:pPr marL="109537" defTabSz="914400">
              <a:spcBef>
                <a:spcPts val="400"/>
              </a:spcBef>
              <a:buClr>
                <a:srgbClr val="2DA2BF"/>
              </a:buClr>
              <a:buSzPct val="68000"/>
              <a:defRPr/>
            </a:pPr>
            <a:r>
              <a:rPr lang="en-US" altLang="en-US" cap="none" dirty="0" smtClean="0">
                <a:solidFill>
                  <a:prstClr val="black"/>
                </a:solidFill>
              </a:rPr>
              <a:t>Terms</a:t>
            </a:r>
          </a:p>
          <a:p>
            <a:pPr marL="452437" indent="-342900" defTabSz="914400">
              <a:spcBef>
                <a:spcPts val="400"/>
              </a:spcBef>
              <a:buSzPct val="100000"/>
              <a:buFont typeface="Arial" panose="020B0604020202020204" pitchFamily="34" charset="0"/>
              <a:buChar char="•"/>
              <a:defRPr/>
            </a:pPr>
            <a:r>
              <a:rPr lang="en-US" altLang="en-US" cap="none" dirty="0" smtClean="0">
                <a:solidFill>
                  <a:prstClr val="black"/>
                </a:solidFill>
              </a:rPr>
              <a:t>Financial Exploitation:  </a:t>
            </a:r>
            <a:r>
              <a:rPr lang="en-US" altLang="en-US" b="0" cap="none" dirty="0" smtClean="0">
                <a:solidFill>
                  <a:prstClr val="black"/>
                </a:solidFill>
              </a:rPr>
              <a:t>A </a:t>
            </a:r>
            <a:r>
              <a:rPr lang="en-US" altLang="en-US" b="0" cap="none" dirty="0">
                <a:solidFill>
                  <a:prstClr val="black"/>
                </a:solidFill>
              </a:rPr>
              <a:t>type of neglect of an incapacitated adult involving the illegal, unethical and/or improper use </a:t>
            </a:r>
            <a:r>
              <a:rPr lang="en-US" altLang="en-US" b="0" cap="none" dirty="0" smtClean="0">
                <a:solidFill>
                  <a:prstClr val="black"/>
                </a:solidFill>
              </a:rPr>
              <a:t>of, </a:t>
            </a:r>
            <a:r>
              <a:rPr lang="en-US" altLang="en-US" b="0" cap="none" dirty="0">
                <a:solidFill>
                  <a:prstClr val="black"/>
                </a:solidFill>
              </a:rPr>
              <a:t>or willful dissipation of an individual’s funds, property or other assets by a person, formal or informal caregiver, family </a:t>
            </a:r>
            <a:r>
              <a:rPr lang="en-US" altLang="en-US" b="0" cap="none" dirty="0" smtClean="0">
                <a:solidFill>
                  <a:prstClr val="black"/>
                </a:solidFill>
              </a:rPr>
              <a:t>member or </a:t>
            </a:r>
            <a:r>
              <a:rPr lang="en-US" altLang="en-US" b="0" cap="none" dirty="0">
                <a:solidFill>
                  <a:prstClr val="black"/>
                </a:solidFill>
              </a:rPr>
              <a:t>legal representative - either directly (i.e</a:t>
            </a:r>
            <a:r>
              <a:rPr lang="en-US" altLang="en-US" b="0" cap="none" dirty="0" smtClean="0">
                <a:solidFill>
                  <a:prstClr val="black"/>
                </a:solidFill>
              </a:rPr>
              <a:t>., </a:t>
            </a:r>
            <a:r>
              <a:rPr lang="en-US" altLang="en-US" b="0" cap="none" dirty="0">
                <a:solidFill>
                  <a:prstClr val="black"/>
                </a:solidFill>
              </a:rPr>
              <a:t>as the perpetrator) or </a:t>
            </a:r>
            <a:r>
              <a:rPr lang="en-US" altLang="en-US" b="0" cap="none" dirty="0" smtClean="0">
                <a:solidFill>
                  <a:prstClr val="black"/>
                </a:solidFill>
              </a:rPr>
              <a:t>indirectly </a:t>
            </a:r>
            <a:r>
              <a:rPr lang="en-US" altLang="en-US" b="0" cap="none" dirty="0">
                <a:solidFill>
                  <a:prstClr val="black"/>
                </a:solidFill>
              </a:rPr>
              <a:t>(</a:t>
            </a:r>
            <a:r>
              <a:rPr lang="en-US" altLang="en-US" b="0" cap="none" dirty="0" smtClean="0">
                <a:solidFill>
                  <a:prstClr val="black"/>
                </a:solidFill>
              </a:rPr>
              <a:t>i.e., by </a:t>
            </a:r>
            <a:r>
              <a:rPr lang="en-US" altLang="en-US" b="0" cap="none" dirty="0">
                <a:solidFill>
                  <a:prstClr val="black"/>
                </a:solidFill>
              </a:rPr>
              <a:t>allowing or enabling the condition which permitted the financial exploitation). </a:t>
            </a:r>
          </a:p>
          <a:p>
            <a:pPr marL="452437" indent="-342900" defTabSz="914400">
              <a:spcBef>
                <a:spcPts val="400"/>
              </a:spcBef>
              <a:buSzPct val="100000"/>
              <a:buFont typeface="Arial" panose="020B0604020202020204" pitchFamily="34" charset="0"/>
              <a:buChar char="•"/>
              <a:defRPr/>
            </a:pPr>
            <a:endParaRPr lang="en-US" altLang="en-US" b="0" cap="none" dirty="0" smtClean="0">
              <a:solidFill>
                <a:prstClr val="black"/>
              </a:solidFill>
            </a:endParaRPr>
          </a:p>
          <a:p>
            <a:pPr marL="452437" indent="-342900" defTabSz="914400">
              <a:spcBef>
                <a:spcPts val="400"/>
              </a:spcBef>
              <a:buSzPct val="100000"/>
              <a:buFont typeface="Arial" panose="020B0604020202020204" pitchFamily="34" charset="0"/>
              <a:buChar char="•"/>
              <a:defRPr/>
            </a:pPr>
            <a:r>
              <a:rPr lang="en-US" altLang="en-US" cap="none" dirty="0" smtClean="0">
                <a:solidFill>
                  <a:prstClr val="black"/>
                </a:solidFill>
              </a:rPr>
              <a:t>Self-Neglect: </a:t>
            </a:r>
            <a:r>
              <a:rPr lang="en-US" altLang="en-US" b="0" cap="none" dirty="0" smtClean="0">
                <a:solidFill>
                  <a:prstClr val="black"/>
                </a:solidFill>
              </a:rPr>
              <a:t>The </a:t>
            </a:r>
            <a:r>
              <a:rPr lang="en-US" altLang="en-US" b="0" cap="none" dirty="0">
                <a:solidFill>
                  <a:prstClr val="black"/>
                </a:solidFill>
              </a:rPr>
              <a:t>inability of an incapacitated adult to meet his/her own basic needs of daily living due to mental or physical incapacity. </a:t>
            </a:r>
          </a:p>
          <a:p>
            <a:pPr eaLnBrk="1" hangingPunct="1">
              <a:defRPr/>
            </a:pPr>
            <a:endParaRPr lang="en-US" dirty="0"/>
          </a:p>
        </p:txBody>
      </p:sp>
      <p:sp>
        <p:nvSpPr>
          <p:cNvPr id="4" name="Slide Number Placeholder 3"/>
          <p:cNvSpPr>
            <a:spLocks noGrp="1"/>
          </p:cNvSpPr>
          <p:nvPr>
            <p:ph type="sldNum" sz="quarter" idx="10"/>
          </p:nvPr>
        </p:nvSpPr>
        <p:spPr/>
        <p:txBody>
          <a:bodyPr/>
          <a:lstStyle/>
          <a:p>
            <a:pPr>
              <a:defRPr/>
            </a:pPr>
            <a:fld id="{F21673D4-B403-4DA9-AC45-E272C2E1FBEE}" type="slidenum">
              <a:rPr lang="en-US" smtClean="0"/>
              <a:pPr>
                <a:defRPr/>
              </a:pPr>
              <a:t>5</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30188"/>
            <a:ext cx="7346950" cy="460375"/>
          </a:xfrm>
        </p:spPr>
        <p:txBody>
          <a:bodyPr/>
          <a:lstStyle/>
          <a:p>
            <a:pPr algn="ctr" eaLnBrk="1" hangingPunct="1"/>
            <a:r>
              <a:rPr lang="en-US" altLang="en-US" sz="3600" dirty="0" smtClean="0"/>
              <a:t>Adult Protective Services Policy (Cont.)</a:t>
            </a:r>
            <a:endParaRPr lang="en-US" altLang="en-US" sz="2800" dirty="0" smtClean="0"/>
          </a:p>
        </p:txBody>
      </p:sp>
      <p:sp>
        <p:nvSpPr>
          <p:cNvPr id="3" name="Content Placeholder 2"/>
          <p:cNvSpPr>
            <a:spLocks noGrp="1"/>
          </p:cNvSpPr>
          <p:nvPr>
            <p:ph idx="1"/>
          </p:nvPr>
        </p:nvSpPr>
        <p:spPr/>
        <p:txBody>
          <a:bodyPr>
            <a:normAutofit fontScale="92500" lnSpcReduction="20000"/>
          </a:bodyPr>
          <a:lstStyle/>
          <a:p>
            <a:pPr marL="109537" defTabSz="914400">
              <a:spcBef>
                <a:spcPts val="400"/>
              </a:spcBef>
              <a:buClr>
                <a:srgbClr val="2DA2BF"/>
              </a:buClr>
              <a:buSzPct val="68000"/>
              <a:defRPr/>
            </a:pPr>
            <a:r>
              <a:rPr lang="en-US" altLang="en-US" sz="2600" cap="none" dirty="0" smtClean="0">
                <a:solidFill>
                  <a:prstClr val="black"/>
                </a:solidFill>
              </a:rPr>
              <a:t>Terms</a:t>
            </a:r>
          </a:p>
          <a:p>
            <a:pPr marL="452437" indent="-342900" defTabSz="914400">
              <a:spcBef>
                <a:spcPts val="400"/>
              </a:spcBef>
              <a:buSzPct val="100000"/>
              <a:buFont typeface="Arial" panose="020B0604020202020204" pitchFamily="34" charset="0"/>
              <a:buChar char="•"/>
              <a:defRPr/>
            </a:pPr>
            <a:r>
              <a:rPr lang="en-US" altLang="en-US" sz="2600" cap="none" dirty="0" smtClean="0">
                <a:solidFill>
                  <a:prstClr val="black"/>
                </a:solidFill>
              </a:rPr>
              <a:t>Sexual </a:t>
            </a:r>
            <a:r>
              <a:rPr lang="en-US" altLang="en-US" sz="2600" cap="none" dirty="0">
                <a:solidFill>
                  <a:prstClr val="black"/>
                </a:solidFill>
              </a:rPr>
              <a:t>Abuse: </a:t>
            </a:r>
            <a:r>
              <a:rPr lang="en-US" altLang="en-US" sz="2600" b="0" cap="none" dirty="0">
                <a:solidFill>
                  <a:prstClr val="black"/>
                </a:solidFill>
              </a:rPr>
              <a:t>The coercion of an incapacitated adult or facility resident into having sexual contact with the perpetrator or another </a:t>
            </a:r>
            <a:r>
              <a:rPr lang="en-US" altLang="en-US" sz="2600" b="0" cap="none" dirty="0" smtClean="0">
                <a:solidFill>
                  <a:prstClr val="black"/>
                </a:solidFill>
              </a:rPr>
              <a:t>person.  A </a:t>
            </a:r>
            <a:r>
              <a:rPr lang="en-US" altLang="en-US" sz="2600" b="0" cap="none" dirty="0">
                <a:solidFill>
                  <a:prstClr val="black"/>
                </a:solidFill>
              </a:rPr>
              <a:t>caregiver of the incapacitated person or facility resident must be involved either directly (</a:t>
            </a:r>
            <a:r>
              <a:rPr lang="en-US" altLang="en-US" sz="2600" b="0" cap="none" dirty="0" smtClean="0">
                <a:solidFill>
                  <a:prstClr val="black"/>
                </a:solidFill>
              </a:rPr>
              <a:t>i.e., as </a:t>
            </a:r>
            <a:r>
              <a:rPr lang="en-US" altLang="en-US" sz="2600" b="0" cap="none" dirty="0">
                <a:solidFill>
                  <a:prstClr val="black"/>
                </a:solidFill>
              </a:rPr>
              <a:t>the perpetrator or sexual partner) or indirectly (by allowing or enabling the conditions which result in the sexual coercion). </a:t>
            </a:r>
            <a:endParaRPr lang="en-US" altLang="en-US" sz="2600" b="0" cap="none" dirty="0" smtClean="0">
              <a:solidFill>
                <a:prstClr val="black"/>
              </a:solidFill>
            </a:endParaRPr>
          </a:p>
          <a:p>
            <a:pPr marL="452437" indent="-342900" defTabSz="914400">
              <a:spcBef>
                <a:spcPts val="400"/>
              </a:spcBef>
              <a:buSzPct val="100000"/>
              <a:buFont typeface="Arial" panose="020B0604020202020204" pitchFamily="34" charset="0"/>
              <a:buChar char="•"/>
              <a:defRPr/>
            </a:pPr>
            <a:endParaRPr lang="en-US" altLang="en-US" sz="2600" b="0" cap="none" dirty="0" smtClean="0">
              <a:solidFill>
                <a:prstClr val="black"/>
              </a:solidFill>
            </a:endParaRPr>
          </a:p>
          <a:p>
            <a:pPr marL="452437" indent="-342900" defTabSz="914400">
              <a:spcBef>
                <a:spcPts val="400"/>
              </a:spcBef>
              <a:buSzPct val="100000"/>
              <a:buFont typeface="Arial" panose="020B0604020202020204" pitchFamily="34" charset="0"/>
              <a:buChar char="•"/>
              <a:defRPr/>
            </a:pPr>
            <a:r>
              <a:rPr lang="en-US" altLang="en-US" sz="2600" cap="none" dirty="0">
                <a:solidFill>
                  <a:prstClr val="black"/>
                </a:solidFill>
              </a:rPr>
              <a:t>Verbal Abuse: </a:t>
            </a:r>
            <a:r>
              <a:rPr lang="en-US" altLang="en-US" sz="2600" b="0" cap="none" dirty="0">
                <a:solidFill>
                  <a:prstClr val="black"/>
                </a:solidFill>
              </a:rPr>
              <a:t>The threat to inflict physical pain or injury on or the imprisonment of any incapacitated adult or facility resident. The threat to inflict physical pain or injury includes, but is not limited to, threatening to withhold food, hydration and/or medical treatment. The threat to imprison includes, but is not limited to, isolation. The verbal threat(s) must be perceived by the client or others to be real. Non-malicious teasing does not constitute verbal abuse. </a:t>
            </a:r>
          </a:p>
          <a:p>
            <a:pPr marL="452437" indent="-342900" defTabSz="914400">
              <a:spcBef>
                <a:spcPts val="400"/>
              </a:spcBef>
              <a:buSzPct val="100000"/>
              <a:buFont typeface="Arial" panose="020B0604020202020204" pitchFamily="34" charset="0"/>
              <a:buChar char="•"/>
              <a:defRPr/>
            </a:pPr>
            <a:endParaRPr lang="en-US" altLang="en-US" b="0" cap="none" dirty="0">
              <a:solidFill>
                <a:prstClr val="black"/>
              </a:solidFill>
            </a:endParaRPr>
          </a:p>
          <a:p>
            <a:pPr eaLnBrk="1" hangingPunct="1">
              <a:defRPr/>
            </a:pPr>
            <a:endParaRPr lang="en-US" dirty="0"/>
          </a:p>
        </p:txBody>
      </p:sp>
      <p:sp>
        <p:nvSpPr>
          <p:cNvPr id="4" name="Slide Number Placeholder 3"/>
          <p:cNvSpPr>
            <a:spLocks noGrp="1"/>
          </p:cNvSpPr>
          <p:nvPr>
            <p:ph type="sldNum" sz="quarter" idx="10"/>
          </p:nvPr>
        </p:nvSpPr>
        <p:spPr/>
        <p:txBody>
          <a:bodyPr/>
          <a:lstStyle/>
          <a:p>
            <a:pPr>
              <a:defRPr/>
            </a:pPr>
            <a:fld id="{08F524A7-C3AA-4FB3-BC96-23E3BFB1393F}" type="slidenum">
              <a:rPr lang="en-US" smtClean="0"/>
              <a:pPr>
                <a:defRPr/>
              </a:pPr>
              <a:t>6</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230188"/>
            <a:ext cx="7346950" cy="460375"/>
          </a:xfrm>
        </p:spPr>
        <p:txBody>
          <a:bodyPr/>
          <a:lstStyle/>
          <a:p>
            <a:pPr algn="ctr" eaLnBrk="1" hangingPunct="1"/>
            <a:endParaRPr lang="en-US" altLang="en-US" sz="2800" dirty="0" smtClean="0"/>
          </a:p>
        </p:txBody>
      </p:sp>
      <p:sp>
        <p:nvSpPr>
          <p:cNvPr id="3" name="Content Placeholder 2"/>
          <p:cNvSpPr>
            <a:spLocks noGrp="1"/>
          </p:cNvSpPr>
          <p:nvPr>
            <p:ph idx="1"/>
          </p:nvPr>
        </p:nvSpPr>
        <p:spPr/>
        <p:txBody>
          <a:bodyPr>
            <a:normAutofit/>
          </a:bodyPr>
          <a:lstStyle/>
          <a:p>
            <a:pPr algn="ctr" eaLnBrk="1" hangingPunct="1">
              <a:defRPr/>
            </a:pPr>
            <a:endParaRPr lang="en-US" sz="3200" cap="none" dirty="0" smtClean="0"/>
          </a:p>
          <a:p>
            <a:pPr algn="ctr" eaLnBrk="1" hangingPunct="1">
              <a:defRPr/>
            </a:pPr>
            <a:endParaRPr lang="en-US" sz="3200" cap="none" dirty="0"/>
          </a:p>
          <a:p>
            <a:pPr algn="ctr" eaLnBrk="1" hangingPunct="1">
              <a:defRPr/>
            </a:pPr>
            <a:endParaRPr lang="en-US" sz="3200" cap="none" dirty="0" smtClean="0"/>
          </a:p>
          <a:p>
            <a:pPr algn="ctr" eaLnBrk="1" hangingPunct="1">
              <a:defRPr/>
            </a:pPr>
            <a:r>
              <a:rPr lang="en-US" sz="3600" cap="none" dirty="0" smtClean="0"/>
              <a:t>Mandatory</a:t>
            </a:r>
            <a:r>
              <a:rPr lang="en-US" sz="3600" dirty="0" smtClean="0"/>
              <a:t> </a:t>
            </a:r>
            <a:r>
              <a:rPr lang="en-US" sz="3600" cap="none" dirty="0" smtClean="0"/>
              <a:t>Reporting</a:t>
            </a:r>
            <a:endParaRPr lang="en-US" sz="3600" dirty="0"/>
          </a:p>
        </p:txBody>
      </p:sp>
      <p:sp>
        <p:nvSpPr>
          <p:cNvPr id="4" name="Slide Number Placeholder 3"/>
          <p:cNvSpPr>
            <a:spLocks noGrp="1"/>
          </p:cNvSpPr>
          <p:nvPr>
            <p:ph type="sldNum" sz="quarter" idx="10"/>
          </p:nvPr>
        </p:nvSpPr>
        <p:spPr/>
        <p:txBody>
          <a:bodyPr/>
          <a:lstStyle/>
          <a:p>
            <a:pPr>
              <a:defRPr/>
            </a:pPr>
            <a:fld id="{08F524A7-C3AA-4FB3-BC96-23E3BFB1393F}" type="slidenum">
              <a:rPr lang="en-US" smtClean="0"/>
              <a:pPr>
                <a:defRPr/>
              </a:pPr>
              <a:t>7</a:t>
            </a:fld>
            <a:endParaRPr lang="en-US" dirty="0"/>
          </a:p>
        </p:txBody>
      </p:sp>
    </p:spTree>
    <p:extLst>
      <p:ext uri="{BB962C8B-B14F-4D97-AF65-F5344CB8AC3E}">
        <p14:creationId xmlns:p14="http://schemas.microsoft.com/office/powerpoint/2010/main" val="8445665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230188"/>
            <a:ext cx="7346950" cy="460375"/>
          </a:xfrm>
        </p:spPr>
        <p:txBody>
          <a:bodyPr/>
          <a:lstStyle/>
          <a:p>
            <a:pPr algn="ctr" eaLnBrk="1" hangingPunct="1"/>
            <a:r>
              <a:rPr lang="en-US" altLang="en-US" sz="3600" dirty="0" smtClean="0"/>
              <a:t>Mandatory Reporting</a:t>
            </a:r>
          </a:p>
        </p:txBody>
      </p:sp>
      <p:sp>
        <p:nvSpPr>
          <p:cNvPr id="3" name="Content Placeholder 2"/>
          <p:cNvSpPr>
            <a:spLocks noGrp="1"/>
          </p:cNvSpPr>
          <p:nvPr>
            <p:ph idx="1"/>
          </p:nvPr>
        </p:nvSpPr>
        <p:spPr/>
        <p:txBody>
          <a:bodyPr/>
          <a:lstStyle/>
          <a:p>
            <a:pPr marL="109537" defTabSz="914400">
              <a:lnSpc>
                <a:spcPct val="80000"/>
              </a:lnSpc>
              <a:spcBef>
                <a:spcPts val="400"/>
              </a:spcBef>
              <a:buClr>
                <a:srgbClr val="2DA2BF"/>
              </a:buClr>
              <a:buSzPct val="68000"/>
              <a:defRPr/>
            </a:pPr>
            <a:r>
              <a:rPr lang="en-US" dirty="0" smtClean="0"/>
              <a:t>WV </a:t>
            </a:r>
            <a:r>
              <a:rPr lang="en-US" dirty="0"/>
              <a:t>Code </a:t>
            </a:r>
            <a:r>
              <a:rPr lang="en-US" dirty="0" smtClean="0"/>
              <a:t>§ 9-6-9</a:t>
            </a:r>
            <a:br>
              <a:rPr lang="en-US" dirty="0" smtClean="0"/>
            </a:br>
            <a:endParaRPr lang="en-US" altLang="en-US" b="0" cap="none" dirty="0" smtClean="0">
              <a:solidFill>
                <a:srgbClr val="000000"/>
              </a:solidFill>
            </a:endParaRP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srgbClr val="000000"/>
                </a:solidFill>
              </a:rPr>
              <a:t>Any individual may report </a:t>
            </a:r>
            <a:r>
              <a:rPr lang="en-US" altLang="en-US" i="1" cap="none" dirty="0" smtClean="0">
                <a:solidFill>
                  <a:srgbClr val="000000"/>
                </a:solidFill>
              </a:rPr>
              <a:t>known</a:t>
            </a:r>
            <a:r>
              <a:rPr lang="en-US" altLang="en-US" b="0" cap="none" dirty="0" smtClean="0">
                <a:solidFill>
                  <a:srgbClr val="000000"/>
                </a:solidFill>
              </a:rPr>
              <a:t> </a:t>
            </a:r>
            <a:r>
              <a:rPr lang="en-US" altLang="en-US" b="0" cap="none" dirty="0" smtClean="0">
                <a:solidFill>
                  <a:prstClr val="black"/>
                </a:solidFill>
              </a:rPr>
              <a:t>or </a:t>
            </a:r>
            <a:r>
              <a:rPr lang="en-US" altLang="en-US" i="1" cap="none" dirty="0" smtClean="0">
                <a:solidFill>
                  <a:prstClr val="black"/>
                </a:solidFill>
              </a:rPr>
              <a:t>suspected</a:t>
            </a:r>
            <a:r>
              <a:rPr lang="en-US" altLang="en-US" b="0" cap="none" dirty="0" smtClean="0">
                <a:solidFill>
                  <a:prstClr val="black"/>
                </a:solidFill>
              </a:rPr>
              <a:t> cases of abuse, neglect or emergent situations involving an incapacitated adult.</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These </a:t>
            </a:r>
            <a:r>
              <a:rPr lang="en-US" altLang="en-US" b="0" cap="none" dirty="0">
                <a:solidFill>
                  <a:prstClr val="black"/>
                </a:solidFill>
              </a:rPr>
              <a:t>reports may be </a:t>
            </a:r>
            <a:r>
              <a:rPr lang="en-US" altLang="en-US" b="0" cap="none" dirty="0" smtClean="0">
                <a:solidFill>
                  <a:prstClr val="black"/>
                </a:solidFill>
              </a:rPr>
              <a:t>referred </a:t>
            </a:r>
            <a:r>
              <a:rPr lang="en-US" altLang="en-US" b="0" cap="none" dirty="0">
                <a:solidFill>
                  <a:prstClr val="black"/>
                </a:solidFill>
              </a:rPr>
              <a:t>to the </a:t>
            </a:r>
            <a:r>
              <a:rPr lang="en-US" altLang="en-US" b="0" cap="none" dirty="0" smtClean="0">
                <a:solidFill>
                  <a:prstClr val="black"/>
                </a:solidFill>
              </a:rPr>
              <a:t>24-hour </a:t>
            </a:r>
            <a:r>
              <a:rPr lang="en-US" altLang="en-US" b="0" cap="none" dirty="0">
                <a:solidFill>
                  <a:prstClr val="black"/>
                </a:solidFill>
              </a:rPr>
              <a:t>Centralized </a:t>
            </a:r>
            <a:r>
              <a:rPr lang="en-US" altLang="en-US" b="0" cap="none" dirty="0" smtClean="0">
                <a:solidFill>
                  <a:prstClr val="black"/>
                </a:solidFill>
              </a:rPr>
              <a:t>Intake (CI) </a:t>
            </a:r>
            <a:r>
              <a:rPr lang="en-US" altLang="en-US" b="0" cap="none" dirty="0">
                <a:solidFill>
                  <a:prstClr val="black"/>
                </a:solidFill>
              </a:rPr>
              <a:t>or by calling the CI </a:t>
            </a:r>
            <a:r>
              <a:rPr lang="en-US" altLang="en-US" b="0" cap="none" dirty="0" smtClean="0">
                <a:solidFill>
                  <a:prstClr val="black"/>
                </a:solidFill>
              </a:rPr>
              <a:t>hotline</a:t>
            </a:r>
            <a:r>
              <a:rPr lang="en-US" altLang="en-US" b="0" cap="none" dirty="0">
                <a:solidFill>
                  <a:prstClr val="black"/>
                </a:solidFill>
              </a:rPr>
              <a:t> </a:t>
            </a:r>
            <a:r>
              <a:rPr lang="en-US" altLang="en-US" b="0" cap="none" dirty="0" smtClean="0">
                <a:solidFill>
                  <a:prstClr val="black"/>
                </a:solidFill>
              </a:rPr>
              <a:t>at </a:t>
            </a:r>
            <a:r>
              <a:rPr lang="en-US" b="0" dirty="0"/>
              <a:t>1-800-352-6513.</a:t>
            </a:r>
            <a:endParaRPr lang="en-US" altLang="en-US" b="0" cap="none" dirty="0" smtClean="0">
              <a:solidFill>
                <a:prstClr val="black"/>
              </a:solidFill>
            </a:endParaRP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If </a:t>
            </a:r>
            <a:r>
              <a:rPr lang="en-US" altLang="en-US" b="0" cap="none" dirty="0">
                <a:solidFill>
                  <a:prstClr val="black"/>
                </a:solidFill>
              </a:rPr>
              <a:t>the incapacitated adult is willing and able, he/she may make a report on his/her own behalf.</a:t>
            </a:r>
          </a:p>
        </p:txBody>
      </p:sp>
      <p:sp>
        <p:nvSpPr>
          <p:cNvPr id="4" name="Slide Number Placeholder 3"/>
          <p:cNvSpPr>
            <a:spLocks noGrp="1"/>
          </p:cNvSpPr>
          <p:nvPr>
            <p:ph type="sldNum" sz="quarter" idx="10"/>
          </p:nvPr>
        </p:nvSpPr>
        <p:spPr/>
        <p:txBody>
          <a:bodyPr/>
          <a:lstStyle/>
          <a:p>
            <a:pPr>
              <a:defRPr/>
            </a:pPr>
            <a:fld id="{32CD756B-F10C-4AAC-AAFE-A8B6FEB0A5D6}" type="slidenum">
              <a:rPr lang="en-US" smtClean="0"/>
              <a:pPr>
                <a:defRPr/>
              </a:pPr>
              <a:t>8</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30188"/>
            <a:ext cx="7346950" cy="460375"/>
          </a:xfrm>
        </p:spPr>
        <p:txBody>
          <a:bodyPr/>
          <a:lstStyle/>
          <a:p>
            <a:pPr algn="ctr" eaLnBrk="1" hangingPunct="1"/>
            <a:r>
              <a:rPr lang="en-US" altLang="en-US" sz="3600" dirty="0" smtClean="0"/>
              <a:t>Mandatory Reporting (Cont.)</a:t>
            </a:r>
          </a:p>
        </p:txBody>
      </p:sp>
      <p:sp>
        <p:nvSpPr>
          <p:cNvPr id="3" name="Content Placeholder 2"/>
          <p:cNvSpPr>
            <a:spLocks noGrp="1"/>
          </p:cNvSpPr>
          <p:nvPr>
            <p:ph idx="1"/>
          </p:nvPr>
        </p:nvSpPr>
        <p:spPr/>
        <p:txBody>
          <a:bodyPr>
            <a:normAutofit/>
          </a:bodyPr>
          <a:lstStyle/>
          <a:p>
            <a:pPr marL="109537" defTabSz="914400">
              <a:lnSpc>
                <a:spcPct val="80000"/>
              </a:lnSpc>
              <a:spcBef>
                <a:spcPts val="400"/>
              </a:spcBef>
              <a:buSzPct val="68000"/>
              <a:defRPr/>
            </a:pPr>
            <a:r>
              <a:rPr lang="en-US" altLang="en-US" cap="none" dirty="0" smtClean="0">
                <a:solidFill>
                  <a:prstClr val="black"/>
                </a:solidFill>
              </a:rPr>
              <a:t>Mandatory Reporters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Medical professionals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Dental professionals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Mental </a:t>
            </a:r>
            <a:r>
              <a:rPr lang="en-US" altLang="en-US" b="0" cap="none" dirty="0">
                <a:solidFill>
                  <a:prstClr val="black"/>
                </a:solidFill>
              </a:rPr>
              <a:t>health </a:t>
            </a:r>
            <a:r>
              <a:rPr lang="en-US" altLang="en-US" b="0" cap="none" dirty="0" smtClean="0">
                <a:solidFill>
                  <a:prstClr val="black"/>
                </a:solidFill>
              </a:rPr>
              <a:t>professionals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Christian </a:t>
            </a:r>
            <a:r>
              <a:rPr lang="en-US" altLang="en-US" b="0" cap="none" dirty="0">
                <a:solidFill>
                  <a:prstClr val="black"/>
                </a:solidFill>
              </a:rPr>
              <a:t>science </a:t>
            </a:r>
            <a:r>
              <a:rPr lang="en-US" altLang="en-US" b="0" cap="none" dirty="0" smtClean="0">
                <a:solidFill>
                  <a:prstClr val="black"/>
                </a:solidFill>
              </a:rPr>
              <a:t>practitioners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Religious healers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Social </a:t>
            </a:r>
            <a:r>
              <a:rPr lang="en-US" altLang="en-US" b="0" cap="none" dirty="0">
                <a:solidFill>
                  <a:prstClr val="black"/>
                </a:solidFill>
              </a:rPr>
              <a:t>workers, including those employed by the </a:t>
            </a:r>
            <a:r>
              <a:rPr lang="en-US" altLang="en-US" b="0" cap="none" dirty="0" smtClean="0">
                <a:solidFill>
                  <a:prstClr val="black"/>
                </a:solidFill>
              </a:rPr>
              <a:t>WV Department of Health and Human Resources (DHHR)</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Law </a:t>
            </a:r>
            <a:r>
              <a:rPr lang="en-US" altLang="en-US" b="0" cap="none" dirty="0">
                <a:solidFill>
                  <a:prstClr val="black"/>
                </a:solidFill>
              </a:rPr>
              <a:t>enforcement officers </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Humane officers</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State </a:t>
            </a:r>
            <a:r>
              <a:rPr lang="en-US" altLang="en-US" b="0" cap="none" dirty="0">
                <a:solidFill>
                  <a:prstClr val="black"/>
                </a:solidFill>
              </a:rPr>
              <a:t>or regional </a:t>
            </a:r>
            <a:r>
              <a:rPr lang="en-US" altLang="en-US" b="0" cap="none" dirty="0" smtClean="0">
                <a:solidFill>
                  <a:prstClr val="black"/>
                </a:solidFill>
              </a:rPr>
              <a:t>ombudsmen</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Any </a:t>
            </a:r>
            <a:r>
              <a:rPr lang="en-US" altLang="en-US" b="0" cap="none" dirty="0">
                <a:solidFill>
                  <a:prstClr val="black"/>
                </a:solidFill>
              </a:rPr>
              <a:t>employee of a nursing </a:t>
            </a:r>
            <a:r>
              <a:rPr lang="en-US" altLang="en-US" b="0" cap="none" dirty="0" smtClean="0">
                <a:solidFill>
                  <a:prstClr val="black"/>
                </a:solidFill>
              </a:rPr>
              <a:t>home</a:t>
            </a:r>
          </a:p>
          <a:p>
            <a:pPr marL="452437"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Any </a:t>
            </a:r>
            <a:r>
              <a:rPr lang="en-US" altLang="en-US" b="0" cap="none" dirty="0">
                <a:solidFill>
                  <a:prstClr val="black"/>
                </a:solidFill>
              </a:rPr>
              <a:t>employee of a residential facility </a:t>
            </a:r>
          </a:p>
          <a:p>
            <a:pPr marL="342900" indent="-342900" eaLnBrk="1" hangingPunct="1">
              <a:buFont typeface="Wingdings" panose="05000000000000000000" pitchFamily="2" charset="2"/>
              <a:buChar char="§"/>
              <a:defRPr/>
            </a:pPr>
            <a:endParaRPr lang="en-US" dirty="0"/>
          </a:p>
        </p:txBody>
      </p:sp>
      <p:sp>
        <p:nvSpPr>
          <p:cNvPr id="4" name="Slide Number Placeholder 3"/>
          <p:cNvSpPr>
            <a:spLocks noGrp="1"/>
          </p:cNvSpPr>
          <p:nvPr>
            <p:ph type="sldNum" sz="quarter" idx="10"/>
          </p:nvPr>
        </p:nvSpPr>
        <p:spPr/>
        <p:txBody>
          <a:bodyPr/>
          <a:lstStyle/>
          <a:p>
            <a:pPr>
              <a:defRPr/>
            </a:pPr>
            <a:fld id="{58ABFEB7-3639-4F6B-BFDE-807E6E939061}" type="slidenum">
              <a:rPr lang="en-US" smtClean="0"/>
              <a:pPr>
                <a:defRPr/>
              </a:pPr>
              <a:t>9</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230188"/>
            <a:ext cx="7346950" cy="460375"/>
          </a:xfrm>
        </p:spPr>
        <p:txBody>
          <a:bodyPr/>
          <a:lstStyle/>
          <a:p>
            <a:pPr algn="ctr"/>
            <a:endParaRPr lang="en-US" altLang="en-US" sz="3600" dirty="0" smtClean="0"/>
          </a:p>
        </p:txBody>
      </p:sp>
      <p:sp>
        <p:nvSpPr>
          <p:cNvPr id="3" name="Content Placeholder 2"/>
          <p:cNvSpPr>
            <a:spLocks noGrp="1"/>
          </p:cNvSpPr>
          <p:nvPr>
            <p:ph idx="1"/>
          </p:nvPr>
        </p:nvSpPr>
        <p:spPr/>
        <p:txBody>
          <a:bodyPr/>
          <a:lstStyle/>
          <a:p>
            <a:pPr algn="ctr">
              <a:defRPr/>
            </a:pPr>
            <a:endParaRPr lang="en-US" cap="none" dirty="0" smtClean="0"/>
          </a:p>
          <a:p>
            <a:pPr algn="ctr">
              <a:defRPr/>
            </a:pPr>
            <a:endParaRPr lang="en-US" cap="none" dirty="0"/>
          </a:p>
          <a:p>
            <a:pPr algn="ctr">
              <a:defRPr/>
            </a:pPr>
            <a:endParaRPr lang="en-US" cap="none" dirty="0" smtClean="0"/>
          </a:p>
          <a:p>
            <a:pPr algn="ctr">
              <a:defRPr/>
            </a:pPr>
            <a:endParaRPr lang="en-US" cap="none" dirty="0"/>
          </a:p>
          <a:p>
            <a:pPr algn="ctr">
              <a:defRPr/>
            </a:pPr>
            <a:endParaRPr lang="en-US" cap="none" dirty="0" smtClean="0"/>
          </a:p>
          <a:p>
            <a:pPr algn="ctr">
              <a:defRPr/>
            </a:pPr>
            <a:r>
              <a:rPr lang="en-US" sz="3600" cap="none" dirty="0" smtClean="0"/>
              <a:t>Adult</a:t>
            </a:r>
            <a:r>
              <a:rPr lang="en-US" sz="3600" dirty="0" smtClean="0"/>
              <a:t> </a:t>
            </a:r>
            <a:r>
              <a:rPr lang="en-US" sz="3600" cap="none" dirty="0" smtClean="0"/>
              <a:t>Protective Services Intervention</a:t>
            </a:r>
            <a:endParaRPr lang="en-US" sz="3600" dirty="0"/>
          </a:p>
        </p:txBody>
      </p:sp>
      <p:sp>
        <p:nvSpPr>
          <p:cNvPr id="4" name="Slide Number Placeholder 3"/>
          <p:cNvSpPr>
            <a:spLocks noGrp="1"/>
          </p:cNvSpPr>
          <p:nvPr>
            <p:ph type="sldNum" sz="quarter" idx="10"/>
          </p:nvPr>
        </p:nvSpPr>
        <p:spPr/>
        <p:txBody>
          <a:bodyPr/>
          <a:lstStyle/>
          <a:p>
            <a:pPr>
              <a:defRPr/>
            </a:pPr>
            <a:fld id="{13B860A9-2B57-4EAA-8758-B40FDCED4691}" type="slidenum">
              <a:rPr lang="en-US" smtClean="0"/>
              <a:pPr>
                <a:defRPr/>
              </a:pPr>
              <a:t>10</a:t>
            </a:fld>
            <a:endParaRPr lang="en-US" dirty="0"/>
          </a:p>
        </p:txBody>
      </p:sp>
    </p:spTree>
    <p:extLst>
      <p:ext uri="{BB962C8B-B14F-4D97-AF65-F5344CB8AC3E}">
        <p14:creationId xmlns:p14="http://schemas.microsoft.com/office/powerpoint/2010/main" val="30239261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200" y="230188"/>
            <a:ext cx="7346950" cy="460375"/>
          </a:xfrm>
        </p:spPr>
        <p:txBody>
          <a:bodyPr/>
          <a:lstStyle/>
          <a:p>
            <a:pPr algn="ctr"/>
            <a:r>
              <a:rPr lang="en-US" altLang="en-US" sz="3600" dirty="0" smtClean="0"/>
              <a:t>Adult Protective Services Intervention</a:t>
            </a:r>
          </a:p>
        </p:txBody>
      </p:sp>
      <p:sp>
        <p:nvSpPr>
          <p:cNvPr id="48131" name="Content Placeholder 2"/>
          <p:cNvSpPr>
            <a:spLocks noGrp="1"/>
          </p:cNvSpPr>
          <p:nvPr>
            <p:ph idx="1"/>
          </p:nvPr>
        </p:nvSpPr>
        <p:spPr/>
        <p:txBody>
          <a:bodyPr/>
          <a:lstStyle/>
          <a:p>
            <a:r>
              <a:rPr lang="en-US" altLang="en-US" cap="none" dirty="0" smtClean="0"/>
              <a:t>APS Programs</a:t>
            </a:r>
          </a:p>
          <a:p>
            <a:pPr marL="342900" indent="-342900">
              <a:buFont typeface="Arial" panose="020B0604020202020204" pitchFamily="34" charset="0"/>
              <a:buChar char="•"/>
            </a:pPr>
            <a:r>
              <a:rPr lang="en-US" altLang="en-US" b="0" cap="none" dirty="0" smtClean="0"/>
              <a:t>Adult Protective </a:t>
            </a:r>
            <a:r>
              <a:rPr lang="en-US" altLang="en-US" b="0" cap="none" dirty="0"/>
              <a:t>S</a:t>
            </a:r>
            <a:r>
              <a:rPr lang="en-US" altLang="en-US" b="0" cap="none" dirty="0" smtClean="0"/>
              <a:t>ervices (APS) </a:t>
            </a:r>
          </a:p>
          <a:p>
            <a:pPr marL="342900" indent="-342900">
              <a:buFont typeface="Arial" panose="020B0604020202020204" pitchFamily="34" charset="0"/>
              <a:buChar char="•"/>
            </a:pPr>
            <a:r>
              <a:rPr lang="en-US" altLang="en-US" b="0" cap="none" dirty="0" smtClean="0"/>
              <a:t>Preventive Adult </a:t>
            </a:r>
            <a:r>
              <a:rPr lang="en-US" altLang="en-US" b="0" cap="none" dirty="0"/>
              <a:t>P</a:t>
            </a:r>
            <a:r>
              <a:rPr lang="en-US" altLang="en-US" b="0" cap="none" dirty="0" smtClean="0"/>
              <a:t>rotective Services (PAPS)</a:t>
            </a:r>
          </a:p>
          <a:p>
            <a:pPr marL="342900" indent="-342900">
              <a:buFont typeface="Wingdings" pitchFamily="2" charset="2"/>
              <a:buChar char="§"/>
            </a:pPr>
            <a:endParaRPr lang="en-US" altLang="en-US" b="0" cap="none" dirty="0" smtClean="0"/>
          </a:p>
        </p:txBody>
      </p:sp>
      <p:sp>
        <p:nvSpPr>
          <p:cNvPr id="4" name="Slide Number Placeholder 3"/>
          <p:cNvSpPr>
            <a:spLocks noGrp="1"/>
          </p:cNvSpPr>
          <p:nvPr>
            <p:ph type="sldNum" sz="quarter" idx="10"/>
          </p:nvPr>
        </p:nvSpPr>
        <p:spPr/>
        <p:txBody>
          <a:bodyPr/>
          <a:lstStyle/>
          <a:p>
            <a:pPr>
              <a:defRPr/>
            </a:pPr>
            <a:fld id="{651971A0-7D5C-4891-B270-8A61B396E7A6}" type="slidenum">
              <a:rPr lang="en-US" smtClean="0"/>
              <a:pPr>
                <a:defRPr/>
              </a:pPr>
              <a:t>11</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457200" y="230188"/>
            <a:ext cx="7346950" cy="460375"/>
          </a:xfrm>
        </p:spPr>
        <p:txBody>
          <a:bodyPr/>
          <a:lstStyle/>
          <a:p>
            <a:pPr algn="ctr"/>
            <a:r>
              <a:rPr lang="en-US" altLang="en-US" dirty="0" smtClean="0"/>
              <a:t/>
            </a:r>
            <a:br>
              <a:rPr lang="en-US" altLang="en-US" dirty="0" smtClean="0"/>
            </a:br>
            <a:r>
              <a:rPr lang="en-US" altLang="en-US" sz="3600" dirty="0" smtClean="0"/>
              <a:t>APS Intervention (Cont.)</a:t>
            </a:r>
            <a:r>
              <a:rPr lang="en-US" altLang="en-US" dirty="0" smtClean="0"/>
              <a:t/>
            </a:r>
            <a:br>
              <a:rPr lang="en-US" altLang="en-US" dirty="0" smtClean="0"/>
            </a:br>
            <a:endParaRPr lang="en-US" altLang="en-US" dirty="0" smtClean="0"/>
          </a:p>
        </p:txBody>
      </p:sp>
      <p:sp>
        <p:nvSpPr>
          <p:cNvPr id="4" name="Slide Number Placeholder 3"/>
          <p:cNvSpPr>
            <a:spLocks noGrp="1"/>
          </p:cNvSpPr>
          <p:nvPr>
            <p:ph type="sldNum" sz="quarter" idx="10"/>
          </p:nvPr>
        </p:nvSpPr>
        <p:spPr/>
        <p:txBody>
          <a:bodyPr/>
          <a:lstStyle/>
          <a:p>
            <a:pPr>
              <a:defRPr/>
            </a:pPr>
            <a:fld id="{E50B675C-5CFD-456F-A372-20BB36085D33}" type="slidenum">
              <a:rPr lang="en-US" smtClean="0"/>
              <a:pPr>
                <a:defRPr/>
              </a:pPr>
              <a:t>12</a:t>
            </a:fld>
            <a:endParaRPr lang="en-US" dirty="0"/>
          </a:p>
        </p:txBody>
      </p:sp>
      <p:sp>
        <p:nvSpPr>
          <p:cNvPr id="49156" name="Content Placeholder 4"/>
          <p:cNvSpPr>
            <a:spLocks noGrp="1"/>
          </p:cNvSpPr>
          <p:nvPr>
            <p:ph idx="1"/>
          </p:nvPr>
        </p:nvSpPr>
        <p:spPr/>
        <p:txBody>
          <a:bodyPr>
            <a:noAutofit/>
          </a:bodyPr>
          <a:lstStyle/>
          <a:p>
            <a:pPr eaLnBrk="1" hangingPunct="1">
              <a:lnSpc>
                <a:spcPct val="90000"/>
              </a:lnSpc>
              <a:spcBef>
                <a:spcPct val="0"/>
              </a:spcBef>
            </a:pPr>
            <a:r>
              <a:rPr lang="en-US" altLang="en-US" sz="2200" b="0" cap="none" dirty="0" smtClean="0"/>
              <a:t>Whenever the department becomes involved, the intervention provided must be at the least restrictive level possible and appropriate to meet the needs of the individual while assuring the highest degree of autonomy and self-determination as possible. </a:t>
            </a:r>
            <a:r>
              <a:rPr lang="en-US" altLang="en-US" sz="2200" cap="none" dirty="0" smtClean="0"/>
              <a:t>This ensures the client’s right to self-determination. </a:t>
            </a:r>
          </a:p>
          <a:p>
            <a:pPr eaLnBrk="1" hangingPunct="1">
              <a:lnSpc>
                <a:spcPct val="90000"/>
              </a:lnSpc>
              <a:spcBef>
                <a:spcPct val="0"/>
              </a:spcBef>
            </a:pPr>
            <a:endParaRPr lang="en-US" altLang="en-US" sz="2200" b="0" cap="none" dirty="0"/>
          </a:p>
          <a:p>
            <a:pPr eaLnBrk="1" hangingPunct="1">
              <a:lnSpc>
                <a:spcPct val="90000"/>
              </a:lnSpc>
              <a:spcBef>
                <a:spcPct val="0"/>
              </a:spcBef>
            </a:pPr>
            <a:r>
              <a:rPr lang="en-US" altLang="en-US" sz="2200" b="0" cap="none" dirty="0" smtClean="0"/>
              <a:t>In general, the client's consent must be obtained before services are provided. However, there are times when APS intervention is mandated by law:</a:t>
            </a:r>
          </a:p>
          <a:p>
            <a:pPr eaLnBrk="1" hangingPunct="1">
              <a:lnSpc>
                <a:spcPct val="90000"/>
              </a:lnSpc>
              <a:spcBef>
                <a:spcPct val="0"/>
              </a:spcBef>
            </a:pPr>
            <a:endParaRPr lang="en-US" altLang="en-US" sz="2200" b="0" cap="none" dirty="0" smtClean="0"/>
          </a:p>
          <a:p>
            <a:pPr marL="342900" indent="-342900" eaLnBrk="1" hangingPunct="1">
              <a:lnSpc>
                <a:spcPct val="90000"/>
              </a:lnSpc>
              <a:spcBef>
                <a:spcPct val="0"/>
              </a:spcBef>
              <a:buFont typeface="Arial" panose="020B0604020202020204" pitchFamily="34" charset="0"/>
              <a:buChar char="•"/>
            </a:pPr>
            <a:r>
              <a:rPr lang="en-US" altLang="en-US" sz="2200" b="0" cap="none" dirty="0" smtClean="0">
                <a:solidFill>
                  <a:srgbClr val="000000"/>
                </a:solidFill>
              </a:rPr>
              <a:t>If a client is resistant to an investigation by Adult Protective Services;</a:t>
            </a:r>
          </a:p>
          <a:p>
            <a:pPr eaLnBrk="1" hangingPunct="1">
              <a:lnSpc>
                <a:spcPct val="90000"/>
              </a:lnSpc>
              <a:spcBef>
                <a:spcPct val="0"/>
              </a:spcBef>
            </a:pPr>
            <a:endParaRPr lang="en-US" altLang="en-US" sz="2200" b="0" cap="none" dirty="0" smtClean="0">
              <a:solidFill>
                <a:srgbClr val="000000"/>
              </a:solidFill>
            </a:endParaRPr>
          </a:p>
          <a:p>
            <a:pPr marL="342900" indent="-342900" eaLnBrk="1" hangingPunct="1">
              <a:lnSpc>
                <a:spcPct val="90000"/>
              </a:lnSpc>
              <a:spcBef>
                <a:spcPct val="0"/>
              </a:spcBef>
              <a:buFont typeface="Arial" panose="020B0604020202020204" pitchFamily="34" charset="0"/>
              <a:buChar char="•"/>
            </a:pPr>
            <a:r>
              <a:rPr lang="en-US" altLang="en-US" sz="2200" b="0" cap="none" dirty="0" smtClean="0">
                <a:solidFill>
                  <a:srgbClr val="000000"/>
                </a:solidFill>
              </a:rPr>
              <a:t>If a client is in an emergency situation, appears to be incapacitated, and is unwilling to remove him/herself from danger</a:t>
            </a:r>
            <a:r>
              <a:rPr lang="en-US" altLang="en-US" sz="2200" b="0" i="1" cap="none" dirty="0" smtClean="0">
                <a:solidFill>
                  <a:srgbClr val="000000"/>
                </a:solidFill>
                <a:latin typeface="NewsGothic"/>
              </a:rPr>
              <a:t>.</a:t>
            </a:r>
            <a:endParaRPr lang="en-US" altLang="en-US" sz="2200" cap="none"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30188"/>
            <a:ext cx="7346950" cy="460375"/>
          </a:xfrm>
        </p:spPr>
        <p:txBody>
          <a:bodyPr/>
          <a:lstStyle/>
          <a:p>
            <a:pPr algn="ctr" eaLnBrk="1" hangingPunct="1"/>
            <a:r>
              <a:rPr lang="en-US" altLang="en-US" sz="3600" dirty="0" smtClean="0"/>
              <a:t>APS Intervention (Cont.)</a:t>
            </a:r>
          </a:p>
        </p:txBody>
      </p:sp>
      <p:sp>
        <p:nvSpPr>
          <p:cNvPr id="3" name="Content Placeholder 2"/>
          <p:cNvSpPr>
            <a:spLocks noGrp="1"/>
          </p:cNvSpPr>
          <p:nvPr>
            <p:ph idx="1"/>
          </p:nvPr>
        </p:nvSpPr>
        <p:spPr/>
        <p:txBody>
          <a:bodyPr/>
          <a:lstStyle/>
          <a:p>
            <a:pPr marL="109537" defTabSz="914400">
              <a:spcBef>
                <a:spcPts val="400"/>
              </a:spcBef>
              <a:buClr>
                <a:srgbClr val="2DA2BF"/>
              </a:buClr>
              <a:buSzPct val="68000"/>
              <a:defRPr/>
            </a:pPr>
            <a:r>
              <a:rPr lang="en-US" altLang="en-US" cap="none" dirty="0" smtClean="0">
                <a:solidFill>
                  <a:srgbClr val="000000"/>
                </a:solidFill>
              </a:rPr>
              <a:t>APS intervention includes:</a:t>
            </a:r>
          </a:p>
          <a:p>
            <a:pPr marL="452437" indent="-342900" defTabSz="914400">
              <a:spcBef>
                <a:spcPts val="400"/>
              </a:spcBef>
              <a:buSzPct val="100000"/>
              <a:buFont typeface="Arial" panose="020B0604020202020204" pitchFamily="34" charset="0"/>
              <a:buChar char="•"/>
              <a:defRPr/>
            </a:pPr>
            <a:r>
              <a:rPr lang="en-US" altLang="en-US" b="0" cap="none" dirty="0" smtClean="0">
                <a:solidFill>
                  <a:srgbClr val="000000"/>
                </a:solidFill>
              </a:rPr>
              <a:t>Intake</a:t>
            </a:r>
            <a:endParaRPr lang="en-US" altLang="en-US" b="0" cap="none" dirty="0">
              <a:solidFill>
                <a:srgbClr val="000000"/>
              </a:solidFill>
            </a:endParaRPr>
          </a:p>
          <a:p>
            <a:pPr marL="452437" indent="-342900" defTabSz="914400">
              <a:spcBef>
                <a:spcPts val="400"/>
              </a:spcBef>
              <a:buSzPct val="100000"/>
              <a:buFont typeface="Arial" panose="020B0604020202020204" pitchFamily="34" charset="0"/>
              <a:buChar char="•"/>
              <a:defRPr/>
            </a:pPr>
            <a:r>
              <a:rPr lang="en-US" altLang="en-US" b="0" cap="none" dirty="0" smtClean="0">
                <a:solidFill>
                  <a:srgbClr val="000000"/>
                </a:solidFill>
              </a:rPr>
              <a:t>Assessment </a:t>
            </a:r>
            <a:r>
              <a:rPr lang="en-US" altLang="en-US" b="0" cap="none" dirty="0">
                <a:solidFill>
                  <a:srgbClr val="000000"/>
                </a:solidFill>
              </a:rPr>
              <a:t>of </a:t>
            </a:r>
            <a:r>
              <a:rPr lang="en-US" altLang="en-US" b="0" cap="none" dirty="0" smtClean="0">
                <a:solidFill>
                  <a:srgbClr val="000000"/>
                </a:solidFill>
              </a:rPr>
              <a:t>risks and needs</a:t>
            </a:r>
          </a:p>
          <a:p>
            <a:pPr marL="452437" indent="-342900" defTabSz="914400">
              <a:spcBef>
                <a:spcPts val="400"/>
              </a:spcBef>
              <a:buSzPct val="100000"/>
              <a:buFont typeface="Arial" panose="020B0604020202020204" pitchFamily="34" charset="0"/>
              <a:buChar char="•"/>
              <a:defRPr/>
            </a:pPr>
            <a:r>
              <a:rPr lang="en-US" altLang="en-US" b="0" cap="none" dirty="0" smtClean="0">
                <a:solidFill>
                  <a:srgbClr val="000000"/>
                </a:solidFill>
              </a:rPr>
              <a:t>Case </a:t>
            </a:r>
            <a:r>
              <a:rPr lang="en-US" altLang="en-US" b="0" cap="none" dirty="0">
                <a:solidFill>
                  <a:srgbClr val="000000"/>
                </a:solidFill>
              </a:rPr>
              <a:t>Management</a:t>
            </a:r>
          </a:p>
          <a:p>
            <a:pPr marL="973138" lvl="2" indent="-342900" defTabSz="914400">
              <a:spcBef>
                <a:spcPts val="350"/>
              </a:spcBef>
              <a:buSzPct val="85000"/>
              <a:buFont typeface="Arial" panose="020B0604020202020204" pitchFamily="34" charset="0"/>
              <a:buChar char="•"/>
              <a:defRPr/>
            </a:pPr>
            <a:r>
              <a:rPr lang="en-US" altLang="en-US" dirty="0"/>
              <a:t>Up to 12 months for an APS case</a:t>
            </a:r>
          </a:p>
          <a:p>
            <a:pPr marL="973138" lvl="2" indent="-342900" defTabSz="914400">
              <a:spcBef>
                <a:spcPts val="350"/>
              </a:spcBef>
              <a:buSzPct val="85000"/>
              <a:buFont typeface="Arial" panose="020B0604020202020204" pitchFamily="34" charset="0"/>
              <a:buChar char="•"/>
              <a:defRPr/>
            </a:pPr>
            <a:r>
              <a:rPr lang="en-US" altLang="en-US" dirty="0"/>
              <a:t>Up to 6 months for a Preventive (PAPS) </a:t>
            </a:r>
            <a:r>
              <a:rPr lang="en-US" altLang="en-US" dirty="0" smtClean="0"/>
              <a:t>case</a:t>
            </a:r>
          </a:p>
          <a:p>
            <a:pPr marL="452437" indent="-342900" defTabSz="914400">
              <a:spcBef>
                <a:spcPts val="400"/>
              </a:spcBef>
              <a:buSzPct val="100000"/>
              <a:buFont typeface="Arial" panose="020B0604020202020204" pitchFamily="34" charset="0"/>
              <a:buChar char="•"/>
              <a:defRPr/>
            </a:pPr>
            <a:r>
              <a:rPr lang="en-US" altLang="en-US" b="0" cap="none" dirty="0" smtClean="0">
                <a:solidFill>
                  <a:srgbClr val="000000"/>
                </a:solidFill>
              </a:rPr>
              <a:t>Case Closure</a:t>
            </a:r>
          </a:p>
          <a:p>
            <a:pPr eaLnBrk="1" hangingPunct="1">
              <a:defRPr/>
            </a:pPr>
            <a:endParaRPr lang="en-US" dirty="0"/>
          </a:p>
        </p:txBody>
      </p:sp>
      <p:sp>
        <p:nvSpPr>
          <p:cNvPr id="4" name="Slide Number Placeholder 3"/>
          <p:cNvSpPr>
            <a:spLocks noGrp="1"/>
          </p:cNvSpPr>
          <p:nvPr>
            <p:ph type="sldNum" sz="quarter" idx="10"/>
          </p:nvPr>
        </p:nvSpPr>
        <p:spPr/>
        <p:txBody>
          <a:bodyPr/>
          <a:lstStyle/>
          <a:p>
            <a:pPr>
              <a:defRPr/>
            </a:pPr>
            <a:fld id="{79BA30EA-5F77-4FEB-8EEA-7383050AAC0F}" type="slidenum">
              <a:rPr lang="en-US" smtClean="0"/>
              <a:pPr>
                <a:defRPr/>
              </a:pPr>
              <a:t>13</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230188"/>
            <a:ext cx="7346950" cy="460375"/>
          </a:xfrm>
        </p:spPr>
        <p:txBody>
          <a:bodyPr/>
          <a:lstStyle/>
          <a:p>
            <a:pPr algn="ctr"/>
            <a:r>
              <a:rPr lang="en-US" altLang="en-US" sz="2800" dirty="0" smtClean="0"/>
              <a:t/>
            </a:r>
            <a:br>
              <a:rPr lang="en-US" altLang="en-US" sz="2800" dirty="0" smtClean="0"/>
            </a:br>
            <a:r>
              <a:rPr lang="en-US" altLang="en-US" sz="2800" dirty="0" smtClean="0"/>
              <a:t/>
            </a:r>
            <a:br>
              <a:rPr lang="en-US" altLang="en-US" sz="2800" dirty="0" smtClean="0"/>
            </a:br>
            <a:endParaRPr lang="en-US" altLang="en-US" sz="2800" dirty="0" smtClean="0"/>
          </a:p>
        </p:txBody>
      </p:sp>
      <p:sp>
        <p:nvSpPr>
          <p:cNvPr id="4" name="Slide Number Placeholder 3"/>
          <p:cNvSpPr>
            <a:spLocks noGrp="1"/>
          </p:cNvSpPr>
          <p:nvPr>
            <p:ph type="sldNum" sz="quarter" idx="10"/>
          </p:nvPr>
        </p:nvSpPr>
        <p:spPr/>
        <p:txBody>
          <a:bodyPr/>
          <a:lstStyle/>
          <a:p>
            <a:pPr>
              <a:defRPr/>
            </a:pPr>
            <a:fld id="{7429C753-8D9E-40A6-B5A8-240C3B50FA5B}" type="slidenum">
              <a:rPr lang="en-US" smtClean="0"/>
              <a:pPr>
                <a:defRPr/>
              </a:pPr>
              <a:t>14</a:t>
            </a:fld>
            <a:endParaRPr lang="en-US" dirty="0"/>
          </a:p>
        </p:txBody>
      </p:sp>
      <p:sp>
        <p:nvSpPr>
          <p:cNvPr id="2" name="Content Placeholder 1"/>
          <p:cNvSpPr>
            <a:spLocks noGrp="1"/>
          </p:cNvSpPr>
          <p:nvPr>
            <p:ph idx="1"/>
          </p:nvPr>
        </p:nvSpPr>
        <p:spPr/>
        <p:txBody>
          <a:bodyPr/>
          <a:lstStyle/>
          <a:p>
            <a:pPr algn="ctr"/>
            <a:endParaRPr lang="en-US" altLang="en-US" dirty="0" smtClean="0"/>
          </a:p>
          <a:p>
            <a:pPr algn="ctr"/>
            <a:endParaRPr lang="en-US" altLang="en-US" dirty="0"/>
          </a:p>
          <a:p>
            <a:pPr algn="ctr"/>
            <a:endParaRPr lang="en-US" altLang="en-US" dirty="0" smtClean="0"/>
          </a:p>
          <a:p>
            <a:pPr algn="ctr"/>
            <a:endParaRPr lang="en-US" altLang="en-US" dirty="0"/>
          </a:p>
          <a:p>
            <a:pPr algn="ctr"/>
            <a:r>
              <a:rPr lang="en-US" altLang="en-US" sz="3600" cap="none" dirty="0" smtClean="0"/>
              <a:t>Intake Eligibility</a:t>
            </a:r>
            <a:endParaRPr lang="en-US" sz="3600" cap="none"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230188"/>
            <a:ext cx="7346950" cy="460375"/>
          </a:xfrm>
        </p:spPr>
        <p:txBody>
          <a:bodyPr/>
          <a:lstStyle/>
          <a:p>
            <a:pPr algn="ctr" eaLnBrk="1" hangingPunct="1"/>
            <a:r>
              <a:rPr lang="en-US" altLang="en-US" sz="3600" dirty="0" smtClean="0"/>
              <a:t>Intake Eligibility</a:t>
            </a:r>
          </a:p>
        </p:txBody>
      </p:sp>
      <p:sp>
        <p:nvSpPr>
          <p:cNvPr id="3" name="Content Placeholder 2"/>
          <p:cNvSpPr>
            <a:spLocks noGrp="1"/>
          </p:cNvSpPr>
          <p:nvPr>
            <p:ph idx="1"/>
          </p:nvPr>
        </p:nvSpPr>
        <p:spPr/>
        <p:txBody>
          <a:bodyPr/>
          <a:lstStyle/>
          <a:p>
            <a:pPr defTabSz="914400">
              <a:lnSpc>
                <a:spcPct val="80000"/>
              </a:lnSpc>
              <a:spcBef>
                <a:spcPts val="400"/>
              </a:spcBef>
              <a:buClr>
                <a:srgbClr val="2DA2BF"/>
              </a:buClr>
              <a:buSzPct val="68000"/>
              <a:defRPr/>
            </a:pPr>
            <a:r>
              <a:rPr lang="en-US" altLang="en-US" sz="2800" cap="none" dirty="0" smtClean="0">
                <a:solidFill>
                  <a:prstClr val="black"/>
                </a:solidFill>
              </a:rPr>
              <a:t>APS Eligibility Criteria</a:t>
            </a:r>
          </a:p>
          <a:p>
            <a:pPr defTabSz="914400">
              <a:lnSpc>
                <a:spcPct val="80000"/>
              </a:lnSpc>
              <a:spcBef>
                <a:spcPts val="400"/>
              </a:spcBef>
              <a:buClr>
                <a:srgbClr val="2DA2BF"/>
              </a:buClr>
              <a:buSzPct val="68000"/>
              <a:defRPr/>
            </a:pPr>
            <a:endParaRPr lang="en-US" altLang="en-US" b="0" cap="none" dirty="0" smtClean="0">
              <a:solidFill>
                <a:prstClr val="black"/>
              </a:solidFill>
            </a:endParaRPr>
          </a:p>
          <a:p>
            <a:pPr marL="342900"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Must </a:t>
            </a:r>
            <a:r>
              <a:rPr lang="en-US" altLang="en-US" b="0" cap="none" dirty="0">
                <a:solidFill>
                  <a:prstClr val="black"/>
                </a:solidFill>
              </a:rPr>
              <a:t>be an emancipated </a:t>
            </a:r>
            <a:r>
              <a:rPr lang="en-US" altLang="en-US" b="0" cap="none" dirty="0" smtClean="0">
                <a:solidFill>
                  <a:prstClr val="black"/>
                </a:solidFill>
              </a:rPr>
              <a:t>minor, </a:t>
            </a:r>
            <a:r>
              <a:rPr lang="en-US" altLang="en-US" b="0" cap="none" dirty="0">
                <a:solidFill>
                  <a:prstClr val="black"/>
                </a:solidFill>
              </a:rPr>
              <a:t>or </a:t>
            </a:r>
            <a:r>
              <a:rPr lang="en-US" altLang="en-US" b="0" cap="none" dirty="0" smtClean="0">
                <a:solidFill>
                  <a:prstClr val="black"/>
                </a:solidFill>
              </a:rPr>
              <a:t>18 </a:t>
            </a:r>
            <a:r>
              <a:rPr lang="en-US" altLang="en-US" b="0" cap="none" dirty="0">
                <a:solidFill>
                  <a:prstClr val="black"/>
                </a:solidFill>
              </a:rPr>
              <a:t>years of age or </a:t>
            </a:r>
            <a:r>
              <a:rPr lang="en-US" altLang="en-US" b="0" cap="none" dirty="0" smtClean="0">
                <a:solidFill>
                  <a:prstClr val="black"/>
                </a:solidFill>
              </a:rPr>
              <a:t>older and </a:t>
            </a:r>
            <a:r>
              <a:rPr lang="en-US" altLang="en-US" b="0" cap="none" dirty="0">
                <a:solidFill>
                  <a:prstClr val="black"/>
                </a:solidFill>
              </a:rPr>
              <a:t>incapacitated or a facility resident; </a:t>
            </a:r>
            <a:r>
              <a:rPr lang="en-US" altLang="en-US" b="0" cap="none" dirty="0" smtClean="0">
                <a:solidFill>
                  <a:prstClr val="black"/>
                </a:solidFill>
              </a:rPr>
              <a:t>and</a:t>
            </a:r>
          </a:p>
          <a:p>
            <a:pPr marL="342900"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Must </a:t>
            </a:r>
            <a:r>
              <a:rPr lang="en-US" altLang="en-US" b="0" cap="none" dirty="0">
                <a:solidFill>
                  <a:prstClr val="black"/>
                </a:solidFill>
              </a:rPr>
              <a:t>be reported to be the a victim of abuse, neglect (including self-neglect) or in an emergency </a:t>
            </a:r>
            <a:r>
              <a:rPr lang="en-US" altLang="en-US" b="0" cap="none" dirty="0" smtClean="0">
                <a:solidFill>
                  <a:prstClr val="black"/>
                </a:solidFill>
              </a:rPr>
              <a:t>situation.</a:t>
            </a:r>
          </a:p>
          <a:p>
            <a:pPr marL="342900" indent="-342900" defTabSz="914400">
              <a:lnSpc>
                <a:spcPct val="80000"/>
              </a:lnSpc>
              <a:spcBef>
                <a:spcPts val="400"/>
              </a:spcBef>
              <a:buSzPct val="100000"/>
              <a:buFont typeface="Arial" panose="020B0604020202020204" pitchFamily="34" charset="0"/>
              <a:buChar char="•"/>
              <a:defRPr/>
            </a:pPr>
            <a:r>
              <a:rPr lang="en-US" altLang="en-US" b="0" cap="none" dirty="0" smtClean="0">
                <a:solidFill>
                  <a:prstClr val="black"/>
                </a:solidFill>
              </a:rPr>
              <a:t>The </a:t>
            </a:r>
            <a:r>
              <a:rPr lang="en-US" altLang="en-US" b="0" cap="none" dirty="0">
                <a:solidFill>
                  <a:prstClr val="black"/>
                </a:solidFill>
              </a:rPr>
              <a:t>investigation of a report of abuse, </a:t>
            </a:r>
            <a:r>
              <a:rPr lang="en-US" altLang="en-US" b="0" cap="none" dirty="0" smtClean="0">
                <a:solidFill>
                  <a:prstClr val="black"/>
                </a:solidFill>
              </a:rPr>
              <a:t>neglect, </a:t>
            </a:r>
            <a:r>
              <a:rPr lang="en-US" altLang="en-US" b="0" cap="none" dirty="0">
                <a:solidFill>
                  <a:prstClr val="black"/>
                </a:solidFill>
              </a:rPr>
              <a:t>or an emergency situation involving an incapacitated adult or facility resident </a:t>
            </a:r>
            <a:r>
              <a:rPr lang="en-US" altLang="en-US" b="0" cap="none" dirty="0"/>
              <a:t>is not voluntary and must be brought to conclusion in all cases </a:t>
            </a:r>
            <a:r>
              <a:rPr lang="en-US" altLang="en-US" b="0" cap="none" dirty="0">
                <a:solidFill>
                  <a:prstClr val="black"/>
                </a:solidFill>
              </a:rPr>
              <a:t>that are assigned for investigation.</a:t>
            </a:r>
            <a:endParaRPr lang="en-US" dirty="0"/>
          </a:p>
        </p:txBody>
      </p:sp>
      <p:sp>
        <p:nvSpPr>
          <p:cNvPr id="4" name="Slide Number Placeholder 3"/>
          <p:cNvSpPr>
            <a:spLocks noGrp="1"/>
          </p:cNvSpPr>
          <p:nvPr>
            <p:ph type="sldNum" sz="quarter" idx="10"/>
          </p:nvPr>
        </p:nvSpPr>
        <p:spPr/>
        <p:txBody>
          <a:bodyPr/>
          <a:lstStyle/>
          <a:p>
            <a:pPr>
              <a:defRPr/>
            </a:pPr>
            <a:fld id="{21C17B4A-0FB8-44F9-A6CD-3EF91E786E0A}" type="slidenum">
              <a:rPr lang="en-US" smtClean="0"/>
              <a:pPr>
                <a:defRPr/>
              </a:pPr>
              <a:t>15</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ltLang="en-US" sz="3600" dirty="0"/>
              <a:t>Intake </a:t>
            </a:r>
            <a:r>
              <a:rPr lang="en-US" altLang="en-US" sz="3600" dirty="0" smtClean="0"/>
              <a:t>Eligibility (Cont.)</a:t>
            </a:r>
            <a:endParaRPr lang="en-US" sz="3600" dirty="0"/>
          </a:p>
        </p:txBody>
      </p:sp>
      <p:sp>
        <p:nvSpPr>
          <p:cNvPr id="3" name="Content Placeholder 2"/>
          <p:cNvSpPr>
            <a:spLocks noGrp="1"/>
          </p:cNvSpPr>
          <p:nvPr>
            <p:ph idx="1"/>
          </p:nvPr>
        </p:nvSpPr>
        <p:spPr>
          <a:xfrm>
            <a:off x="457200" y="971550"/>
            <a:ext cx="8229600" cy="2390775"/>
          </a:xfrm>
        </p:spPr>
        <p:txBody>
          <a:bodyPr/>
          <a:lstStyle/>
          <a:p>
            <a:r>
              <a:rPr lang="en-US" cap="none" dirty="0" smtClean="0"/>
              <a:t>Centralized</a:t>
            </a:r>
            <a:r>
              <a:rPr lang="en-US" dirty="0" smtClean="0"/>
              <a:t> </a:t>
            </a:r>
            <a:r>
              <a:rPr lang="en-US" cap="none" dirty="0" smtClean="0"/>
              <a:t>Intake</a:t>
            </a:r>
          </a:p>
          <a:p>
            <a:pPr marL="342900" indent="-342900">
              <a:buFont typeface="Arial" panose="020B0604020202020204" pitchFamily="34" charset="0"/>
              <a:buChar char="•"/>
            </a:pPr>
            <a:r>
              <a:rPr lang="en-US" b="0" cap="none" dirty="0" smtClean="0"/>
              <a:t>All</a:t>
            </a:r>
            <a:r>
              <a:rPr lang="en-US" b="0" dirty="0" smtClean="0"/>
              <a:t> </a:t>
            </a:r>
            <a:r>
              <a:rPr lang="en-US" b="0" cap="none" dirty="0" smtClean="0"/>
              <a:t>reports</a:t>
            </a:r>
            <a:r>
              <a:rPr lang="en-US" b="0" dirty="0" smtClean="0"/>
              <a:t> </a:t>
            </a:r>
            <a:r>
              <a:rPr lang="en-US" b="0" cap="none" dirty="0" smtClean="0"/>
              <a:t>of</a:t>
            </a:r>
            <a:r>
              <a:rPr lang="en-US" b="0" dirty="0" smtClean="0"/>
              <a:t> </a:t>
            </a:r>
            <a:r>
              <a:rPr lang="en-US" b="0" cap="none" dirty="0" smtClean="0"/>
              <a:t>suspected</a:t>
            </a:r>
            <a:r>
              <a:rPr lang="en-US" b="0" dirty="0" smtClean="0"/>
              <a:t> </a:t>
            </a:r>
            <a:r>
              <a:rPr lang="en-US" b="0" cap="none" dirty="0" smtClean="0"/>
              <a:t>adult abuse, neglect and exploitation must be called in immediately 24/7 at</a:t>
            </a:r>
            <a:r>
              <a:rPr lang="en-US" sz="2800" b="0" dirty="0" smtClean="0">
                <a:solidFill>
                  <a:srgbClr val="FF0000"/>
                </a:solidFill>
              </a:rPr>
              <a:t> </a:t>
            </a:r>
            <a:r>
              <a:rPr lang="en-US" sz="2800" b="0" dirty="0" smtClean="0"/>
              <a:t>1-800-352-6513.</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16</a:t>
            </a:fld>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9041" y="2537681"/>
            <a:ext cx="3257550" cy="3609975"/>
          </a:xfrm>
          <a:prstGeom prst="rect">
            <a:avLst/>
          </a:prstGeom>
        </p:spPr>
      </p:pic>
    </p:spTree>
    <p:extLst>
      <p:ext uri="{BB962C8B-B14F-4D97-AF65-F5344CB8AC3E}">
        <p14:creationId xmlns:p14="http://schemas.microsoft.com/office/powerpoint/2010/main" val="9386470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230188"/>
            <a:ext cx="7346950" cy="460375"/>
          </a:xfrm>
        </p:spPr>
        <p:txBody>
          <a:bodyPr/>
          <a:lstStyle/>
          <a:p>
            <a:pPr algn="ctr" eaLnBrk="1" hangingPunct="1"/>
            <a:r>
              <a:rPr lang="en-US" altLang="en-US" sz="3600" dirty="0" smtClean="0"/>
              <a:t>Intake Eligibility (Cont.)</a:t>
            </a:r>
          </a:p>
        </p:txBody>
      </p:sp>
      <p:sp>
        <p:nvSpPr>
          <p:cNvPr id="3" name="Content Placeholder 2"/>
          <p:cNvSpPr>
            <a:spLocks noGrp="1"/>
          </p:cNvSpPr>
          <p:nvPr>
            <p:ph idx="1"/>
          </p:nvPr>
        </p:nvSpPr>
        <p:spPr/>
        <p:txBody>
          <a:bodyPr>
            <a:normAutofit/>
          </a:bodyPr>
          <a:lstStyle/>
          <a:p>
            <a:pPr marL="109537" defTabSz="914400">
              <a:lnSpc>
                <a:spcPct val="90000"/>
              </a:lnSpc>
              <a:spcBef>
                <a:spcPts val="400"/>
              </a:spcBef>
              <a:buClr>
                <a:srgbClr val="2DA2BF"/>
              </a:buClr>
              <a:buSzPct val="68000"/>
              <a:defRPr/>
            </a:pPr>
            <a:r>
              <a:rPr lang="en-US" altLang="en-US" cap="none" dirty="0" smtClean="0">
                <a:solidFill>
                  <a:srgbClr val="000000"/>
                </a:solidFill>
              </a:rPr>
              <a:t>As an APS referral, the following information must be collected:</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Name </a:t>
            </a:r>
            <a:r>
              <a:rPr lang="en-US" altLang="en-US" b="0" cap="none" dirty="0">
                <a:solidFill>
                  <a:srgbClr val="000000"/>
                </a:solidFill>
              </a:rPr>
              <a:t>of alleged </a:t>
            </a:r>
            <a:r>
              <a:rPr lang="en-US" altLang="en-US" b="0" cap="none" dirty="0" smtClean="0">
                <a:solidFill>
                  <a:srgbClr val="000000"/>
                </a:solidFill>
              </a:rPr>
              <a:t>victim</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County </a:t>
            </a:r>
            <a:r>
              <a:rPr lang="en-US" altLang="en-US" b="0" cap="none" dirty="0">
                <a:solidFill>
                  <a:srgbClr val="000000"/>
                </a:solidFill>
              </a:rPr>
              <a:t>of </a:t>
            </a:r>
            <a:r>
              <a:rPr lang="en-US" altLang="en-US" b="0" cap="none" dirty="0" smtClean="0">
                <a:solidFill>
                  <a:srgbClr val="000000"/>
                </a:solidFill>
              </a:rPr>
              <a:t>incident</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Current </a:t>
            </a:r>
            <a:r>
              <a:rPr lang="en-US" altLang="en-US" b="0" cap="none" dirty="0">
                <a:solidFill>
                  <a:srgbClr val="000000"/>
                </a:solidFill>
              </a:rPr>
              <a:t>location of the alleged </a:t>
            </a:r>
            <a:r>
              <a:rPr lang="en-US" altLang="en-US" b="0" cap="none" dirty="0" smtClean="0">
                <a:solidFill>
                  <a:srgbClr val="000000"/>
                </a:solidFill>
              </a:rPr>
              <a:t>victim</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Age </a:t>
            </a:r>
            <a:r>
              <a:rPr lang="en-US" altLang="en-US" b="0" cap="none" dirty="0">
                <a:solidFill>
                  <a:srgbClr val="000000"/>
                </a:solidFill>
              </a:rPr>
              <a:t>or date of birth of alleged </a:t>
            </a:r>
            <a:r>
              <a:rPr lang="en-US" altLang="en-US" b="0" cap="none" dirty="0" smtClean="0">
                <a:solidFill>
                  <a:srgbClr val="000000"/>
                </a:solidFill>
              </a:rPr>
              <a:t>victim</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Phone </a:t>
            </a:r>
            <a:r>
              <a:rPr lang="en-US" altLang="en-US" b="0" cap="none" dirty="0">
                <a:solidFill>
                  <a:srgbClr val="000000"/>
                </a:solidFill>
              </a:rPr>
              <a:t>number for the alleged </a:t>
            </a:r>
            <a:r>
              <a:rPr lang="en-US" altLang="en-US" b="0" cap="none" dirty="0" smtClean="0">
                <a:solidFill>
                  <a:srgbClr val="000000"/>
                </a:solidFill>
              </a:rPr>
              <a:t>victim</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Directions </a:t>
            </a:r>
            <a:r>
              <a:rPr lang="en-US" altLang="en-US" b="0" cap="none" dirty="0">
                <a:solidFill>
                  <a:srgbClr val="000000"/>
                </a:solidFill>
              </a:rPr>
              <a:t>to the alleged victim’s home or </a:t>
            </a:r>
            <a:r>
              <a:rPr lang="en-US" altLang="en-US" b="0" cap="none" dirty="0" smtClean="0">
                <a:solidFill>
                  <a:srgbClr val="000000"/>
                </a:solidFill>
              </a:rPr>
              <a:t>facility</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Name </a:t>
            </a:r>
            <a:r>
              <a:rPr lang="en-US" altLang="en-US" b="0" cap="none" dirty="0">
                <a:solidFill>
                  <a:srgbClr val="000000"/>
                </a:solidFill>
              </a:rPr>
              <a:t>and relationship of alleged </a:t>
            </a:r>
            <a:r>
              <a:rPr lang="en-US" altLang="en-US" b="0" cap="none" dirty="0" smtClean="0">
                <a:solidFill>
                  <a:srgbClr val="000000"/>
                </a:solidFill>
              </a:rPr>
              <a:t>perpetrator(s)</a:t>
            </a:r>
          </a:p>
          <a:p>
            <a:pPr marL="452437" indent="-342900" defTabSz="914400">
              <a:lnSpc>
                <a:spcPct val="90000"/>
              </a:lnSpc>
              <a:spcBef>
                <a:spcPts val="400"/>
              </a:spcBef>
              <a:buSzPct val="100000"/>
              <a:buFont typeface="Arial" panose="020B0604020202020204" pitchFamily="34" charset="0"/>
              <a:buChar char="•"/>
              <a:defRPr/>
            </a:pPr>
            <a:r>
              <a:rPr lang="en-US" altLang="en-US" b="0" cap="none" dirty="0" smtClean="0">
                <a:solidFill>
                  <a:srgbClr val="000000"/>
                </a:solidFill>
              </a:rPr>
              <a:t>Other </a:t>
            </a:r>
            <a:r>
              <a:rPr lang="en-US" altLang="en-US" b="0" cap="none" dirty="0">
                <a:solidFill>
                  <a:srgbClr val="000000"/>
                </a:solidFill>
              </a:rPr>
              <a:t>individuals involved in or who have knowledge of the </a:t>
            </a:r>
            <a:r>
              <a:rPr lang="en-US" altLang="en-US" b="0" cap="none" dirty="0" smtClean="0">
                <a:solidFill>
                  <a:srgbClr val="000000"/>
                </a:solidFill>
              </a:rPr>
              <a:t>incident</a:t>
            </a:r>
          </a:p>
          <a:p>
            <a:pPr marL="342900" indent="-342900" eaLnBrk="1" hangingPunct="1">
              <a:buFont typeface="Wingdings" panose="05000000000000000000" pitchFamily="2" charset="2"/>
              <a:buChar char="§"/>
              <a:defRPr/>
            </a:pPr>
            <a:endParaRPr lang="en-US" dirty="0" smtClean="0"/>
          </a:p>
          <a:p>
            <a:pPr marL="109537" defTabSz="914400">
              <a:lnSpc>
                <a:spcPct val="90000"/>
              </a:lnSpc>
              <a:spcBef>
                <a:spcPts val="400"/>
              </a:spcBef>
              <a:buSzPct val="100000"/>
              <a:defRPr/>
            </a:pPr>
            <a:r>
              <a:rPr lang="en-US" altLang="en-US" b="0" cap="none" dirty="0">
                <a:solidFill>
                  <a:srgbClr val="000000"/>
                </a:solidFill>
              </a:rPr>
              <a:t/>
            </a:r>
            <a:br>
              <a:rPr lang="en-US" altLang="en-US" b="0" cap="none" dirty="0">
                <a:solidFill>
                  <a:srgbClr val="000000"/>
                </a:solidFill>
              </a:rPr>
            </a:br>
            <a:endParaRPr lang="en-US" altLang="en-US" b="0" cap="none" dirty="0">
              <a:solidFill>
                <a:srgbClr val="000000"/>
              </a:solidFill>
            </a:endParaRPr>
          </a:p>
          <a:p>
            <a:pPr marL="452437" indent="-342900" defTabSz="914400">
              <a:lnSpc>
                <a:spcPct val="90000"/>
              </a:lnSpc>
              <a:spcBef>
                <a:spcPts val="400"/>
              </a:spcBef>
              <a:buSzPct val="100000"/>
              <a:buFont typeface="Arial" panose="020B0604020202020204" pitchFamily="34" charset="0"/>
              <a:buChar char="•"/>
              <a:defRPr/>
            </a:pPr>
            <a:endParaRPr lang="en-US" altLang="en-US" b="0" cap="none" dirty="0">
              <a:solidFill>
                <a:srgbClr val="000000"/>
              </a:solidFill>
            </a:endParaRPr>
          </a:p>
          <a:p>
            <a:pPr marL="342900" indent="-342900" eaLnBrk="1" hangingPunct="1">
              <a:buFont typeface="Wingdings" panose="05000000000000000000" pitchFamily="2" charset="2"/>
              <a:buChar char="§"/>
              <a:defRPr/>
            </a:pPr>
            <a:endParaRPr lang="en-US" dirty="0"/>
          </a:p>
        </p:txBody>
      </p:sp>
      <p:sp>
        <p:nvSpPr>
          <p:cNvPr id="4" name="Slide Number Placeholder 3"/>
          <p:cNvSpPr>
            <a:spLocks noGrp="1"/>
          </p:cNvSpPr>
          <p:nvPr>
            <p:ph type="sldNum" sz="quarter" idx="10"/>
          </p:nvPr>
        </p:nvSpPr>
        <p:spPr/>
        <p:txBody>
          <a:bodyPr/>
          <a:lstStyle/>
          <a:p>
            <a:pPr>
              <a:defRPr/>
            </a:pPr>
            <a:fld id="{9FE936C9-3124-4D1C-AF7A-7944C6B1C7DC}" type="slidenum">
              <a:rPr lang="en-US" smtClean="0"/>
              <a:pPr>
                <a:defRPr/>
              </a:pPr>
              <a:t>17</a:t>
            </a:fld>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230188"/>
            <a:ext cx="7346950" cy="460375"/>
          </a:xfrm>
        </p:spPr>
        <p:txBody>
          <a:bodyPr/>
          <a:lstStyle/>
          <a:p>
            <a:pPr algn="ctr"/>
            <a:r>
              <a:rPr lang="en-US" altLang="en-US" sz="3600" dirty="0" smtClean="0"/>
              <a:t>Intake Eligibility (Cont.)</a:t>
            </a:r>
          </a:p>
        </p:txBody>
      </p:sp>
      <p:sp>
        <p:nvSpPr>
          <p:cNvPr id="3" name="Content Placeholder 2"/>
          <p:cNvSpPr>
            <a:spLocks noGrp="1"/>
          </p:cNvSpPr>
          <p:nvPr>
            <p:ph idx="1"/>
          </p:nvPr>
        </p:nvSpPr>
        <p:spPr>
          <a:xfrm>
            <a:off x="457200" y="940905"/>
            <a:ext cx="8229600" cy="5788667"/>
          </a:xfrm>
        </p:spPr>
        <p:txBody>
          <a:bodyPr>
            <a:normAutofit fontScale="77500" lnSpcReduction="20000"/>
          </a:bodyPr>
          <a:lstStyle/>
          <a:p>
            <a:pPr marL="109537" defTabSz="914400">
              <a:spcBef>
                <a:spcPts val="400"/>
              </a:spcBef>
              <a:buSzPct val="100000"/>
              <a:defRPr/>
            </a:pPr>
            <a:r>
              <a:rPr lang="en-US" altLang="en-US" sz="2800" cap="none" dirty="0">
                <a:solidFill>
                  <a:srgbClr val="000000"/>
                </a:solidFill>
              </a:rPr>
              <a:t>As an </a:t>
            </a:r>
            <a:r>
              <a:rPr lang="en-US" altLang="en-US" sz="2800" cap="none" dirty="0" smtClean="0">
                <a:solidFill>
                  <a:srgbClr val="000000"/>
                </a:solidFill>
              </a:rPr>
              <a:t>APS </a:t>
            </a:r>
            <a:r>
              <a:rPr lang="en-US" altLang="en-US" sz="2800" cap="none" dirty="0">
                <a:solidFill>
                  <a:srgbClr val="000000"/>
                </a:solidFill>
              </a:rPr>
              <a:t>referral, the following information must be collected:</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Description </a:t>
            </a:r>
            <a:r>
              <a:rPr lang="en-US" altLang="en-US" sz="2800" b="0" cap="none" dirty="0">
                <a:solidFill>
                  <a:srgbClr val="000000"/>
                </a:solidFill>
              </a:rPr>
              <a:t>of the alleged incident </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Type </a:t>
            </a:r>
            <a:r>
              <a:rPr lang="en-US" altLang="en-US" sz="2800" b="0" cap="none" dirty="0">
                <a:solidFill>
                  <a:srgbClr val="000000"/>
                </a:solidFill>
              </a:rPr>
              <a:t>of alleged abuse/neglect </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Any </a:t>
            </a:r>
            <a:r>
              <a:rPr lang="en-US" altLang="en-US" sz="2800" b="0" cap="none" dirty="0">
                <a:solidFill>
                  <a:srgbClr val="000000"/>
                </a:solidFill>
              </a:rPr>
              <a:t>resulting injuries and their location(s)</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Where </a:t>
            </a:r>
            <a:r>
              <a:rPr lang="en-US" altLang="en-US" sz="2800" b="0" cap="none" dirty="0">
                <a:solidFill>
                  <a:srgbClr val="000000"/>
                </a:solidFill>
              </a:rPr>
              <a:t>and when incident occurred</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Physical </a:t>
            </a:r>
            <a:r>
              <a:rPr lang="en-US" altLang="en-US" sz="2800" b="0" cap="none" dirty="0">
                <a:solidFill>
                  <a:srgbClr val="000000"/>
                </a:solidFill>
              </a:rPr>
              <a:t>and psychological description of the alleged victim</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Reporter’s </a:t>
            </a:r>
            <a:r>
              <a:rPr lang="en-US" altLang="en-US" sz="2800" b="0" cap="none" dirty="0">
                <a:solidFill>
                  <a:srgbClr val="000000"/>
                </a:solidFill>
              </a:rPr>
              <a:t>willingness to give their </a:t>
            </a:r>
            <a:r>
              <a:rPr lang="en-US" altLang="en-US" sz="2800" b="0" cap="none" dirty="0" smtClean="0">
                <a:solidFill>
                  <a:srgbClr val="000000"/>
                </a:solidFill>
              </a:rPr>
              <a:t>name</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Relationship </a:t>
            </a:r>
            <a:r>
              <a:rPr lang="en-US" altLang="en-US" sz="2800" b="0" cap="none" dirty="0">
                <a:solidFill>
                  <a:srgbClr val="000000"/>
                </a:solidFill>
              </a:rPr>
              <a:t>of the reporter to the alleged </a:t>
            </a:r>
            <a:r>
              <a:rPr lang="en-US" altLang="en-US" sz="2800" b="0" cap="none" dirty="0" smtClean="0">
                <a:solidFill>
                  <a:srgbClr val="000000"/>
                </a:solidFill>
              </a:rPr>
              <a:t>victim</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Identification </a:t>
            </a:r>
            <a:r>
              <a:rPr lang="en-US" altLang="en-US" sz="2800" b="0" cap="none" dirty="0">
                <a:solidFill>
                  <a:srgbClr val="000000"/>
                </a:solidFill>
              </a:rPr>
              <a:t>of the reporter as a mandatory reporter, when </a:t>
            </a:r>
            <a:r>
              <a:rPr lang="en-US" altLang="en-US" sz="2800" b="0" cap="none" dirty="0" smtClean="0">
                <a:solidFill>
                  <a:srgbClr val="000000"/>
                </a:solidFill>
              </a:rPr>
              <a:t>applicable</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When </a:t>
            </a:r>
            <a:r>
              <a:rPr lang="en-US" altLang="en-US" sz="2800" b="0" cap="none" dirty="0">
                <a:solidFill>
                  <a:srgbClr val="000000"/>
                </a:solidFill>
              </a:rPr>
              <a:t>a mandatory reporter, </a:t>
            </a:r>
            <a:r>
              <a:rPr lang="en-US" altLang="en-US" sz="2800" b="0" cap="none" dirty="0" smtClean="0">
                <a:solidFill>
                  <a:srgbClr val="000000"/>
                </a:solidFill>
              </a:rPr>
              <a:t>a </a:t>
            </a:r>
            <a:r>
              <a:rPr lang="en-US" altLang="en-US" sz="2800" b="0" cap="none" dirty="0">
                <a:solidFill>
                  <a:srgbClr val="000000"/>
                </a:solidFill>
              </a:rPr>
              <a:t>written report </a:t>
            </a:r>
            <a:r>
              <a:rPr lang="en-US" altLang="en-US" sz="2800" b="0" cap="none" dirty="0" smtClean="0">
                <a:solidFill>
                  <a:srgbClr val="000000"/>
                </a:solidFill>
              </a:rPr>
              <a:t>must be submitted</a:t>
            </a:r>
          </a:p>
          <a:p>
            <a:pPr marL="452437" indent="-342900" defTabSz="914400">
              <a:spcBef>
                <a:spcPts val="400"/>
              </a:spcBef>
              <a:buSzPct val="100000"/>
              <a:buFont typeface="Arial" panose="020B0604020202020204" pitchFamily="34" charset="0"/>
              <a:buChar char="•"/>
              <a:defRPr/>
            </a:pPr>
            <a:r>
              <a:rPr lang="en-US" sz="2800" b="0" cap="none" dirty="0">
                <a:solidFill>
                  <a:prstClr val="black"/>
                </a:solidFill>
              </a:rPr>
              <a:t>If a referral is accepted or screened out, and the referral is made by a mandatory reporter, a notification letter is sent to the </a:t>
            </a:r>
            <a:r>
              <a:rPr lang="en-US" sz="2800" b="0" cap="none" dirty="0" smtClean="0">
                <a:solidFill>
                  <a:prstClr val="black"/>
                </a:solidFill>
              </a:rPr>
              <a:t>reporter</a:t>
            </a:r>
            <a:endParaRPr lang="en-US" sz="2800" b="0" cap="none" dirty="0">
              <a:solidFill>
                <a:prstClr val="black"/>
              </a:solidFill>
            </a:endParaRPr>
          </a:p>
          <a:p>
            <a:pPr marL="452437" indent="-342900" defTabSz="914400">
              <a:spcBef>
                <a:spcPts val="400"/>
              </a:spcBef>
              <a:buSzPct val="100000"/>
              <a:buFont typeface="Arial" panose="020B0604020202020204" pitchFamily="34" charset="0"/>
              <a:buChar char="•"/>
              <a:defRPr/>
            </a:pPr>
            <a:endParaRPr lang="en-US" altLang="en-US" sz="2800" b="0" cap="none" dirty="0" smtClean="0">
              <a:solidFill>
                <a:srgbClr val="000000"/>
              </a:solidFill>
            </a:endParaRPr>
          </a:p>
          <a:p>
            <a:pPr marL="68580" defTabSz="914400">
              <a:spcBef>
                <a:spcPts val="400"/>
              </a:spcBef>
              <a:buClr>
                <a:srgbClr val="2DA2BF"/>
              </a:buClr>
              <a:buSzPct val="68000"/>
              <a:defRPr/>
            </a:pPr>
            <a:r>
              <a:rPr lang="en-US" b="0" cap="none" dirty="0" smtClean="0">
                <a:solidFill>
                  <a:prstClr val="black"/>
                </a:solidFill>
              </a:rPr>
              <a:t> </a:t>
            </a:r>
            <a:endParaRPr lang="en-US" altLang="en-US" b="0" cap="none" dirty="0" smtClean="0">
              <a:solidFill>
                <a:srgbClr val="000000"/>
              </a:solidFill>
            </a:endParaRPr>
          </a:p>
          <a:p>
            <a:pPr marL="109537" algn="ctr" defTabSz="914400">
              <a:spcBef>
                <a:spcPts val="400"/>
              </a:spcBef>
              <a:buSzPct val="100000"/>
              <a:defRPr/>
            </a:pPr>
            <a:r>
              <a:rPr lang="en-US" altLang="en-US" cap="none" dirty="0" smtClean="0">
                <a:solidFill>
                  <a:srgbClr val="FF0000"/>
                </a:solidFill>
              </a:rPr>
              <a:t>The </a:t>
            </a:r>
            <a:r>
              <a:rPr lang="en-US" altLang="en-US" cap="none" dirty="0">
                <a:solidFill>
                  <a:srgbClr val="FF0000"/>
                </a:solidFill>
              </a:rPr>
              <a:t>reporter information in an APS referral is </a:t>
            </a:r>
            <a:r>
              <a:rPr lang="en-US" altLang="en-US" cap="none" dirty="0" smtClean="0">
                <a:solidFill>
                  <a:srgbClr val="FF0000"/>
                </a:solidFill>
              </a:rPr>
              <a:t>confidential!</a:t>
            </a:r>
          </a:p>
          <a:p>
            <a:pPr marL="109537" defTabSz="914400">
              <a:spcBef>
                <a:spcPts val="400"/>
              </a:spcBef>
              <a:buSzPct val="100000"/>
              <a:defRPr/>
            </a:pPr>
            <a:endParaRPr lang="en-US" altLang="en-US" b="0" cap="none" dirty="0">
              <a:solidFill>
                <a:prstClr val="black"/>
              </a:solidFill>
            </a:endParaRPr>
          </a:p>
          <a:p>
            <a:pPr marL="109537" defTabSz="914400">
              <a:spcBef>
                <a:spcPts val="400"/>
              </a:spcBef>
              <a:buSzPct val="100000"/>
              <a:defRPr/>
            </a:pPr>
            <a:endParaRPr lang="en-US" altLang="en-US" cap="none" dirty="0" smtClean="0">
              <a:solidFill>
                <a:srgbClr val="000000"/>
              </a:solidFill>
            </a:endParaRPr>
          </a:p>
          <a:p>
            <a:pPr marL="109537" algn="ctr" defTabSz="914400">
              <a:spcBef>
                <a:spcPts val="400"/>
              </a:spcBef>
              <a:buSzPct val="100000"/>
              <a:defRPr/>
            </a:pPr>
            <a:endParaRPr lang="en-US" altLang="en-US" sz="2800" cap="none" dirty="0">
              <a:solidFill>
                <a:srgbClr val="000000"/>
              </a:solidFill>
            </a:endParaRPr>
          </a:p>
          <a:p>
            <a:pPr marL="452437" indent="-342900" defTabSz="914400">
              <a:spcBef>
                <a:spcPts val="400"/>
              </a:spcBef>
              <a:buSzPct val="100000"/>
              <a:buFont typeface="Arial" panose="020B0604020202020204" pitchFamily="34" charset="0"/>
              <a:buChar char="•"/>
              <a:defRPr/>
            </a:pPr>
            <a:endParaRPr lang="en-US" altLang="en-US" b="0" cap="none" dirty="0">
              <a:solidFill>
                <a:prstClr val="black"/>
              </a:solidFill>
            </a:endParaRPr>
          </a:p>
          <a:p>
            <a:pPr marL="342900" indent="-342900">
              <a:buFont typeface="Wingdings" panose="05000000000000000000" pitchFamily="2" charset="2"/>
              <a:buChar char="§"/>
              <a:defRPr/>
            </a:pPr>
            <a:endParaRPr lang="en-US" dirty="0"/>
          </a:p>
        </p:txBody>
      </p:sp>
      <p:sp>
        <p:nvSpPr>
          <p:cNvPr id="4" name="Slide Number Placeholder 3"/>
          <p:cNvSpPr>
            <a:spLocks noGrp="1"/>
          </p:cNvSpPr>
          <p:nvPr>
            <p:ph type="sldNum" sz="quarter" idx="10"/>
          </p:nvPr>
        </p:nvSpPr>
        <p:spPr/>
        <p:txBody>
          <a:bodyPr/>
          <a:lstStyle/>
          <a:p>
            <a:pPr>
              <a:defRPr/>
            </a:pPr>
            <a:fld id="{52921DE7-0C84-4BA5-B0AA-FFFB9AD504A6}" type="slidenum">
              <a:rPr lang="en-US" smtClean="0"/>
              <a:pPr>
                <a:defRPr/>
              </a:pPr>
              <a:t>18</a:t>
            </a:fld>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57200" y="230188"/>
            <a:ext cx="7346950" cy="460375"/>
          </a:xfrm>
        </p:spPr>
        <p:txBody>
          <a:bodyPr/>
          <a:lstStyle/>
          <a:p>
            <a:pPr algn="ctr"/>
            <a:r>
              <a:rPr lang="en-US" altLang="en-US" sz="3600" dirty="0" smtClean="0"/>
              <a:t>Intake Eligibility (Cont.)</a:t>
            </a:r>
          </a:p>
        </p:txBody>
      </p:sp>
      <p:sp>
        <p:nvSpPr>
          <p:cNvPr id="3" name="Content Placeholder 2"/>
          <p:cNvSpPr>
            <a:spLocks noGrp="1"/>
          </p:cNvSpPr>
          <p:nvPr>
            <p:ph idx="1"/>
          </p:nvPr>
        </p:nvSpPr>
        <p:spPr/>
        <p:txBody>
          <a:bodyPr/>
          <a:lstStyle/>
          <a:p>
            <a:pPr marL="109537" defTabSz="914400">
              <a:spcBef>
                <a:spcPts val="400"/>
              </a:spcBef>
              <a:buClr>
                <a:srgbClr val="2DA2BF"/>
              </a:buClr>
              <a:buSzPct val="68000"/>
              <a:defRPr/>
            </a:pPr>
            <a:r>
              <a:rPr lang="en-US" altLang="en-US" sz="2800" cap="none" dirty="0" smtClean="0">
                <a:solidFill>
                  <a:srgbClr val="000000"/>
                </a:solidFill>
              </a:rPr>
              <a:t>Response Time Discussion</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Elderly </a:t>
            </a:r>
            <a:r>
              <a:rPr lang="en-US" altLang="en-US" sz="2800" b="0" cap="none" dirty="0">
                <a:solidFill>
                  <a:srgbClr val="000000"/>
                </a:solidFill>
              </a:rPr>
              <a:t>adult being discharged from the hospital to return to the care of an adult child substance </a:t>
            </a:r>
            <a:r>
              <a:rPr lang="en-US" altLang="en-US" sz="2800" b="0" cap="none" dirty="0" smtClean="0">
                <a:solidFill>
                  <a:srgbClr val="000000"/>
                </a:solidFill>
              </a:rPr>
              <a:t>abuser</a:t>
            </a:r>
            <a:endParaRPr lang="en-US" altLang="en-US" sz="2800" b="0" cap="none" dirty="0">
              <a:solidFill>
                <a:srgbClr val="000000"/>
              </a:solidFill>
            </a:endParaRP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Elderly </a:t>
            </a:r>
            <a:r>
              <a:rPr lang="en-US" altLang="en-US" sz="2800" b="0" cap="none" dirty="0">
                <a:solidFill>
                  <a:srgbClr val="000000"/>
                </a:solidFill>
              </a:rPr>
              <a:t>person has fallen and can't get </a:t>
            </a:r>
            <a:r>
              <a:rPr lang="en-US" altLang="en-US" sz="2800" b="0" cap="none" dirty="0" smtClean="0">
                <a:solidFill>
                  <a:srgbClr val="000000"/>
                </a:solidFill>
              </a:rPr>
              <a:t>up</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Caregiver </a:t>
            </a:r>
            <a:r>
              <a:rPr lang="en-US" altLang="en-US" sz="2800" b="0" cap="none" dirty="0">
                <a:solidFill>
                  <a:srgbClr val="000000"/>
                </a:solidFill>
              </a:rPr>
              <a:t>leaving for new </a:t>
            </a:r>
            <a:r>
              <a:rPr lang="en-US" altLang="en-US" sz="2800" b="0" cap="none" dirty="0" smtClean="0">
                <a:solidFill>
                  <a:srgbClr val="000000"/>
                </a:solidFill>
              </a:rPr>
              <a:t>employment</a:t>
            </a:r>
            <a:endParaRPr lang="en-US" altLang="en-US" sz="2800" b="0" cap="none" dirty="0">
              <a:solidFill>
                <a:srgbClr val="000000"/>
              </a:solidFill>
            </a:endParaRP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Elderly person </a:t>
            </a:r>
            <a:r>
              <a:rPr lang="en-US" altLang="en-US" sz="2800" b="0" cap="none" dirty="0">
                <a:solidFill>
                  <a:srgbClr val="000000"/>
                </a:solidFill>
              </a:rPr>
              <a:t>has no </a:t>
            </a:r>
            <a:r>
              <a:rPr lang="en-US" altLang="en-US" sz="2800" b="0" cap="none" dirty="0" smtClean="0">
                <a:solidFill>
                  <a:srgbClr val="000000"/>
                </a:solidFill>
              </a:rPr>
              <a:t>heat</a:t>
            </a:r>
          </a:p>
          <a:p>
            <a:pPr marL="452437" indent="-342900" defTabSz="914400">
              <a:spcBef>
                <a:spcPts val="400"/>
              </a:spcBef>
              <a:buSzPct val="100000"/>
              <a:buFont typeface="Arial" panose="020B0604020202020204" pitchFamily="34" charset="0"/>
              <a:buChar char="•"/>
              <a:defRPr/>
            </a:pPr>
            <a:r>
              <a:rPr lang="en-US" altLang="en-US" sz="2800" b="0" cap="none" dirty="0" smtClean="0">
                <a:solidFill>
                  <a:srgbClr val="000000"/>
                </a:solidFill>
              </a:rPr>
              <a:t>Severely </a:t>
            </a:r>
            <a:r>
              <a:rPr lang="en-US" altLang="en-US" sz="2800" b="0" cap="none" dirty="0">
                <a:solidFill>
                  <a:srgbClr val="000000"/>
                </a:solidFill>
              </a:rPr>
              <a:t>disabled person home </a:t>
            </a:r>
            <a:r>
              <a:rPr lang="en-US" altLang="en-US" sz="2800" b="0" cap="none" dirty="0" smtClean="0">
                <a:solidFill>
                  <a:srgbClr val="000000"/>
                </a:solidFill>
              </a:rPr>
              <a:t>alone</a:t>
            </a:r>
            <a:endParaRPr lang="en-US" altLang="en-US" sz="2800" b="0" cap="none" dirty="0">
              <a:solidFill>
                <a:srgbClr val="000000"/>
              </a:solidFill>
            </a:endParaRPr>
          </a:p>
          <a:p>
            <a:pPr marL="365125" indent="-255588" defTabSz="914400">
              <a:spcBef>
                <a:spcPts val="400"/>
              </a:spcBef>
              <a:buClr>
                <a:srgbClr val="2DA2BF"/>
              </a:buClr>
              <a:buSzPct val="68000"/>
              <a:buFont typeface="Wingdings 3" pitchFamily="18" charset="2"/>
              <a:buChar char=""/>
              <a:defRPr/>
            </a:pPr>
            <a:endParaRPr lang="en-US" altLang="en-US" b="0" cap="none" dirty="0">
              <a:solidFill>
                <a:prstClr val="black"/>
              </a:solidFill>
            </a:endParaRPr>
          </a:p>
          <a:p>
            <a:pPr>
              <a:defRPr/>
            </a:pPr>
            <a:endParaRPr lang="en-US" dirty="0"/>
          </a:p>
        </p:txBody>
      </p:sp>
      <p:sp>
        <p:nvSpPr>
          <p:cNvPr id="4" name="Slide Number Placeholder 3"/>
          <p:cNvSpPr>
            <a:spLocks noGrp="1"/>
          </p:cNvSpPr>
          <p:nvPr>
            <p:ph type="sldNum" sz="quarter" idx="10"/>
          </p:nvPr>
        </p:nvSpPr>
        <p:spPr/>
        <p:txBody>
          <a:bodyPr/>
          <a:lstStyle/>
          <a:p>
            <a:pPr>
              <a:defRPr/>
            </a:pPr>
            <a:fld id="{13B860A9-2B57-4EAA-8758-B40FDCED4691}" type="slidenum">
              <a:rPr lang="en-US" smtClean="0"/>
              <a:pPr>
                <a:defRPr/>
              </a:pPr>
              <a:t>19</a:t>
            </a:fld>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33350" y="169917"/>
            <a:ext cx="7753350" cy="646112"/>
          </a:xfrm>
        </p:spPr>
        <p:txBody>
          <a:bodyPr/>
          <a:lstStyle/>
          <a:p>
            <a:pPr algn="ctr" eaLnBrk="1" hangingPunct="1"/>
            <a:r>
              <a:rPr lang="en-US" altLang="en-US" sz="3600" dirty="0" smtClean="0"/>
              <a:t>APS Investigative Timeframes</a:t>
            </a:r>
          </a:p>
        </p:txBody>
      </p:sp>
      <p:sp>
        <p:nvSpPr>
          <p:cNvPr id="4" name="Slide Number Placeholder 3"/>
          <p:cNvSpPr>
            <a:spLocks noGrp="1"/>
          </p:cNvSpPr>
          <p:nvPr>
            <p:ph type="sldNum" sz="quarter" idx="10"/>
          </p:nvPr>
        </p:nvSpPr>
        <p:spPr/>
        <p:txBody>
          <a:bodyPr/>
          <a:lstStyle/>
          <a:p>
            <a:pPr>
              <a:defRPr/>
            </a:pPr>
            <a:fld id="{27C8A9FE-EB98-4C35-8C33-2A992862B7F7}" type="slidenum">
              <a:rPr lang="en-US" smtClean="0"/>
              <a:pPr>
                <a:defRPr/>
              </a:pPr>
              <a:t>20</a:t>
            </a:fld>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705997631"/>
              </p:ext>
            </p:extLst>
          </p:nvPr>
        </p:nvGraphicFramePr>
        <p:xfrm>
          <a:off x="457200" y="971550"/>
          <a:ext cx="8229600" cy="5194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30188"/>
            <a:ext cx="7346950" cy="460375"/>
          </a:xfrm>
        </p:spPr>
        <p:txBody>
          <a:bodyPr/>
          <a:lstStyle/>
          <a:p>
            <a:pPr algn="ctr" eaLnBrk="1" hangingPunct="1"/>
            <a:endParaRPr lang="en-US" altLang="en-US" sz="2800" dirty="0" smtClean="0"/>
          </a:p>
        </p:txBody>
      </p:sp>
      <p:sp>
        <p:nvSpPr>
          <p:cNvPr id="3" name="Content Placeholder 2"/>
          <p:cNvSpPr>
            <a:spLocks noGrp="1"/>
          </p:cNvSpPr>
          <p:nvPr>
            <p:ph idx="1"/>
          </p:nvPr>
        </p:nvSpPr>
        <p:spPr/>
        <p:txBody>
          <a:bodyPr>
            <a:normAutofit/>
          </a:bodyPr>
          <a:lstStyle/>
          <a:p>
            <a:pPr algn="ctr" eaLnBrk="1" hangingPunct="1">
              <a:defRPr/>
            </a:pPr>
            <a:endParaRPr lang="en-US" sz="3600" cap="none" dirty="0" smtClean="0"/>
          </a:p>
          <a:p>
            <a:pPr algn="ctr" eaLnBrk="1" hangingPunct="1">
              <a:defRPr/>
            </a:pPr>
            <a:endParaRPr lang="en-US" sz="3600" cap="none" dirty="0"/>
          </a:p>
          <a:p>
            <a:pPr algn="ctr" eaLnBrk="1" hangingPunct="1">
              <a:defRPr/>
            </a:pPr>
            <a:endParaRPr lang="en-US" sz="3600" cap="none" dirty="0" smtClean="0"/>
          </a:p>
          <a:p>
            <a:pPr algn="ctr" eaLnBrk="1" hangingPunct="1">
              <a:defRPr/>
            </a:pPr>
            <a:r>
              <a:rPr lang="en-US" sz="3600" cap="none" dirty="0" smtClean="0"/>
              <a:t>Post</a:t>
            </a:r>
            <a:r>
              <a:rPr lang="en-US" sz="3600" dirty="0" smtClean="0"/>
              <a:t> </a:t>
            </a:r>
            <a:r>
              <a:rPr lang="en-US" sz="3600" cap="none" dirty="0" smtClean="0"/>
              <a:t>Test</a:t>
            </a:r>
            <a:endParaRPr lang="en-US" sz="3600" dirty="0"/>
          </a:p>
        </p:txBody>
      </p:sp>
      <p:sp>
        <p:nvSpPr>
          <p:cNvPr id="4" name="Slide Number Placeholder 3"/>
          <p:cNvSpPr>
            <a:spLocks noGrp="1"/>
          </p:cNvSpPr>
          <p:nvPr>
            <p:ph type="sldNum" sz="quarter" idx="10"/>
          </p:nvPr>
        </p:nvSpPr>
        <p:spPr/>
        <p:txBody>
          <a:bodyPr/>
          <a:lstStyle/>
          <a:p>
            <a:pPr>
              <a:defRPr/>
            </a:pPr>
            <a:fld id="{79BA30EA-5F77-4FEB-8EEA-7383050AAC0F}" type="slidenum">
              <a:rPr lang="en-US" smtClean="0"/>
              <a:pPr>
                <a:defRPr/>
              </a:pPr>
              <a:t>21</a:t>
            </a:fld>
            <a:endParaRPr lang="en-US" dirty="0"/>
          </a:p>
        </p:txBody>
      </p:sp>
    </p:spTree>
    <p:extLst>
      <p:ext uri="{BB962C8B-B14F-4D97-AF65-F5344CB8AC3E}">
        <p14:creationId xmlns:p14="http://schemas.microsoft.com/office/powerpoint/2010/main" val="7777874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Post Test</a:t>
            </a:r>
            <a:endParaRPr lang="en-US" sz="3600" dirty="0"/>
          </a:p>
        </p:txBody>
      </p:sp>
      <p:sp>
        <p:nvSpPr>
          <p:cNvPr id="3" name="Content Placeholder 2"/>
          <p:cNvSpPr>
            <a:spLocks noGrp="1"/>
          </p:cNvSpPr>
          <p:nvPr>
            <p:ph idx="1"/>
          </p:nvPr>
        </p:nvSpPr>
        <p:spPr>
          <a:xfrm>
            <a:off x="457200" y="971550"/>
            <a:ext cx="8229600" cy="438150"/>
          </a:xfrm>
        </p:spPr>
        <p:txBody>
          <a:bodyPr>
            <a:normAutofit fontScale="25000" lnSpcReduction="20000"/>
          </a:bodyPr>
          <a:lstStyle/>
          <a:p>
            <a:pPr algn="ctr">
              <a:defRPr/>
            </a:pPr>
            <a:r>
              <a:rPr lang="en-US" sz="9600" cap="none" dirty="0" smtClean="0"/>
              <a:t>True or False?</a:t>
            </a:r>
            <a:endParaRPr lang="en-US" sz="9600" dirty="0"/>
          </a:p>
          <a:p>
            <a:pPr algn="ctr">
              <a:defRPr/>
            </a:pPr>
            <a:endParaRPr lang="en-US" sz="9600" dirty="0"/>
          </a:p>
          <a:p>
            <a:pPr algn="ctr">
              <a:defRPr/>
            </a:pPr>
            <a:endParaRPr lang="en-US" sz="2600" b="0" dirty="0"/>
          </a:p>
          <a:p>
            <a:pPr>
              <a:defRPr/>
            </a:pPr>
            <a:r>
              <a:rPr lang="en-US" sz="2600" b="0" dirty="0"/>
              <a:t>						</a:t>
            </a:r>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22</a:t>
            </a:fld>
            <a:endParaRPr lang="en-US" dirty="0"/>
          </a:p>
        </p:txBody>
      </p:sp>
      <p:sp>
        <p:nvSpPr>
          <p:cNvPr id="6" name="TextBox 5"/>
          <p:cNvSpPr txBox="1"/>
          <p:nvPr/>
        </p:nvSpPr>
        <p:spPr>
          <a:xfrm>
            <a:off x="200025" y="1409700"/>
            <a:ext cx="8724900" cy="3416320"/>
          </a:xfrm>
          <a:prstGeom prst="rect">
            <a:avLst/>
          </a:prstGeom>
          <a:noFill/>
        </p:spPr>
        <p:txBody>
          <a:bodyPr wrap="square" rtlCol="0">
            <a:spAutoFit/>
          </a:bodyPr>
          <a:lstStyle/>
          <a:p>
            <a:pPr marL="342900" indent="-342900">
              <a:buFont typeface="+mj-lt"/>
              <a:buAutoNum type="arabicPeriod"/>
              <a:defRPr/>
            </a:pPr>
            <a:endParaRPr lang="en-US" dirty="0" smtClean="0"/>
          </a:p>
          <a:p>
            <a:pPr marL="342900" indent="-342900">
              <a:buFont typeface="+mj-lt"/>
              <a:buAutoNum type="arabicPeriod"/>
              <a:defRPr/>
            </a:pPr>
            <a:r>
              <a:rPr lang="en-US" dirty="0" smtClean="0">
                <a:latin typeface="+mn-lt"/>
              </a:rPr>
              <a:t>Caregiver </a:t>
            </a:r>
            <a:r>
              <a:rPr lang="en-US" dirty="0">
                <a:latin typeface="+mn-lt"/>
              </a:rPr>
              <a:t>abuse is </a:t>
            </a:r>
            <a:r>
              <a:rPr lang="en-US" dirty="0" smtClean="0">
                <a:latin typeface="+mn-lt"/>
              </a:rPr>
              <a:t>acceptable.  </a:t>
            </a:r>
            <a:r>
              <a:rPr lang="en-US" b="1" dirty="0" smtClean="0">
                <a:latin typeface="+mn-lt"/>
              </a:rPr>
              <a:t>True or False?</a:t>
            </a:r>
            <a:r>
              <a:rPr lang="en-US" dirty="0">
                <a:latin typeface="+mn-lt"/>
              </a:rPr>
              <a:t>		</a:t>
            </a:r>
            <a:endParaRPr lang="en-US" dirty="0" smtClean="0">
              <a:latin typeface="+mn-lt"/>
            </a:endParaRPr>
          </a:p>
          <a:p>
            <a:pPr marL="342900" indent="-342900">
              <a:buFont typeface="+mj-lt"/>
              <a:buAutoNum type="arabicPeriod"/>
              <a:defRPr/>
            </a:pPr>
            <a:r>
              <a:rPr lang="en-US" dirty="0" smtClean="0">
                <a:latin typeface="+mn-lt"/>
              </a:rPr>
              <a:t>Anyone </a:t>
            </a:r>
            <a:r>
              <a:rPr lang="en-US" dirty="0">
                <a:latin typeface="+mn-lt"/>
              </a:rPr>
              <a:t>has the potential to be an </a:t>
            </a:r>
            <a:r>
              <a:rPr lang="en-US" dirty="0" smtClean="0">
                <a:latin typeface="+mn-lt"/>
              </a:rPr>
              <a:t>abuser.  </a:t>
            </a:r>
            <a:r>
              <a:rPr lang="en-US" b="1" dirty="0" smtClean="0">
                <a:latin typeface="+mn-lt"/>
              </a:rPr>
              <a:t>True or False?</a:t>
            </a:r>
            <a:r>
              <a:rPr lang="en-US" b="1" dirty="0">
                <a:latin typeface="+mn-lt"/>
              </a:rPr>
              <a:t>	</a:t>
            </a:r>
            <a:r>
              <a:rPr lang="en-US" dirty="0">
                <a:latin typeface="+mn-lt"/>
              </a:rPr>
              <a:t>				</a:t>
            </a:r>
            <a:endParaRPr lang="en-US" dirty="0" smtClean="0">
              <a:latin typeface="+mn-lt"/>
            </a:endParaRPr>
          </a:p>
          <a:p>
            <a:pPr marL="342900" indent="-342900">
              <a:buFont typeface="+mj-lt"/>
              <a:buAutoNum type="arabicPeriod"/>
              <a:defRPr/>
            </a:pPr>
            <a:r>
              <a:rPr lang="en-US" dirty="0" smtClean="0">
                <a:latin typeface="+mn-lt"/>
              </a:rPr>
              <a:t>Anyone </a:t>
            </a:r>
            <a:r>
              <a:rPr lang="en-US" dirty="0">
                <a:latin typeface="+mn-lt"/>
              </a:rPr>
              <a:t>has the potential to be a victim of abuse, </a:t>
            </a:r>
            <a:r>
              <a:rPr lang="en-US" dirty="0" smtClean="0">
                <a:latin typeface="+mn-lt"/>
              </a:rPr>
              <a:t>neglect and/or exploitation.  </a:t>
            </a:r>
            <a:r>
              <a:rPr lang="en-US" b="1" dirty="0" smtClean="0">
                <a:latin typeface="+mn-lt"/>
              </a:rPr>
              <a:t>True or False?</a:t>
            </a:r>
          </a:p>
          <a:p>
            <a:pPr marL="342900" indent="-342900">
              <a:buFont typeface="+mj-lt"/>
              <a:buAutoNum type="arabicPeriod"/>
              <a:defRPr/>
            </a:pPr>
            <a:r>
              <a:rPr lang="en-US" dirty="0" smtClean="0">
                <a:latin typeface="+mn-lt"/>
              </a:rPr>
              <a:t>I</a:t>
            </a:r>
            <a:r>
              <a:rPr lang="en-US" b="1" dirty="0" smtClean="0">
                <a:latin typeface="+mn-lt"/>
              </a:rPr>
              <a:t> </a:t>
            </a:r>
            <a:r>
              <a:rPr lang="en-US" dirty="0">
                <a:latin typeface="+mn-lt"/>
              </a:rPr>
              <a:t>have the right to live any way I </a:t>
            </a:r>
            <a:r>
              <a:rPr lang="en-US" dirty="0" smtClean="0">
                <a:latin typeface="+mn-lt"/>
              </a:rPr>
              <a:t>choose.  </a:t>
            </a:r>
            <a:r>
              <a:rPr lang="en-US" b="1" dirty="0" smtClean="0">
                <a:latin typeface="+mn-lt"/>
              </a:rPr>
              <a:t>True or False?</a:t>
            </a:r>
            <a:r>
              <a:rPr lang="en-US" b="1" dirty="0">
                <a:latin typeface="+mn-lt"/>
              </a:rPr>
              <a:t>		</a:t>
            </a:r>
            <a:r>
              <a:rPr lang="en-US" dirty="0">
                <a:latin typeface="+mn-lt"/>
              </a:rPr>
              <a:t>			</a:t>
            </a:r>
            <a:endParaRPr lang="en-US" dirty="0" smtClean="0">
              <a:latin typeface="+mn-lt"/>
            </a:endParaRPr>
          </a:p>
          <a:p>
            <a:pPr marL="342900" indent="-342900">
              <a:buFont typeface="+mj-lt"/>
              <a:buAutoNum type="arabicPeriod"/>
              <a:defRPr/>
            </a:pPr>
            <a:r>
              <a:rPr lang="en-US" dirty="0" smtClean="0">
                <a:latin typeface="+mn-lt"/>
              </a:rPr>
              <a:t>Signs </a:t>
            </a:r>
            <a:r>
              <a:rPr lang="en-US" dirty="0">
                <a:latin typeface="+mn-lt"/>
              </a:rPr>
              <a:t>of self-neglect include unkempt personal </a:t>
            </a:r>
            <a:r>
              <a:rPr lang="en-US" dirty="0" smtClean="0">
                <a:latin typeface="+mn-lt"/>
              </a:rPr>
              <a:t>hygiene and rotten teeth.  </a:t>
            </a:r>
            <a:r>
              <a:rPr lang="en-US" b="1" dirty="0" smtClean="0">
                <a:latin typeface="+mn-lt"/>
              </a:rPr>
              <a:t>True or False?</a:t>
            </a:r>
            <a:endParaRPr lang="en-US" dirty="0">
              <a:latin typeface="+mn-lt"/>
            </a:endParaRPr>
          </a:p>
          <a:p>
            <a:pPr marL="342900" indent="-342900">
              <a:buFont typeface="+mj-lt"/>
              <a:buAutoNum type="arabicPeriod"/>
              <a:defRPr/>
            </a:pPr>
            <a:r>
              <a:rPr lang="en-US" dirty="0" smtClean="0">
                <a:latin typeface="+mn-lt"/>
              </a:rPr>
              <a:t>Everyone </a:t>
            </a:r>
            <a:r>
              <a:rPr lang="en-US" dirty="0">
                <a:latin typeface="+mn-lt"/>
              </a:rPr>
              <a:t>taking this course is a </a:t>
            </a:r>
            <a:r>
              <a:rPr lang="en-US" dirty="0" smtClean="0">
                <a:latin typeface="+mn-lt"/>
              </a:rPr>
              <a:t>mandated reporter.  </a:t>
            </a:r>
            <a:r>
              <a:rPr lang="en-US" b="1" dirty="0" smtClean="0">
                <a:latin typeface="+mn-lt"/>
              </a:rPr>
              <a:t>True or False?</a:t>
            </a:r>
            <a:r>
              <a:rPr lang="en-US" b="1" dirty="0">
                <a:latin typeface="+mn-lt"/>
              </a:rPr>
              <a:t>	</a:t>
            </a:r>
            <a:r>
              <a:rPr lang="en-US" dirty="0">
                <a:latin typeface="+mn-lt"/>
              </a:rPr>
              <a:t>	</a:t>
            </a:r>
            <a:endParaRPr lang="en-US" dirty="0" smtClean="0">
              <a:latin typeface="+mn-lt"/>
            </a:endParaRPr>
          </a:p>
          <a:p>
            <a:pPr marL="342900" indent="-342900">
              <a:buFont typeface="+mj-lt"/>
              <a:buAutoNum type="arabicPeriod"/>
              <a:defRPr/>
            </a:pPr>
            <a:r>
              <a:rPr lang="en-US" dirty="0" smtClean="0">
                <a:latin typeface="+mn-lt"/>
              </a:rPr>
              <a:t>Financial exploitation is an entitlement to family members.  </a:t>
            </a:r>
            <a:r>
              <a:rPr lang="en-US" b="1" dirty="0" smtClean="0">
                <a:latin typeface="+mn-lt"/>
              </a:rPr>
              <a:t>True or False?</a:t>
            </a:r>
            <a:r>
              <a:rPr lang="en-US" b="1" dirty="0">
                <a:latin typeface="+mn-lt"/>
              </a:rPr>
              <a:t>	</a:t>
            </a:r>
            <a:endParaRPr lang="en-US" dirty="0">
              <a:latin typeface="+mn-lt"/>
            </a:endParaRPr>
          </a:p>
          <a:p>
            <a:pPr marL="342900" indent="-342900">
              <a:buFont typeface="+mj-lt"/>
              <a:buAutoNum type="arabicPeriod"/>
              <a:defRPr/>
            </a:pPr>
            <a:r>
              <a:rPr lang="en-US" dirty="0">
                <a:latin typeface="+mn-lt"/>
              </a:rPr>
              <a:t>Sexual abuse only happens to young </a:t>
            </a:r>
            <a:r>
              <a:rPr lang="en-US" dirty="0" smtClean="0">
                <a:latin typeface="+mn-lt"/>
              </a:rPr>
              <a:t>people.  </a:t>
            </a:r>
            <a:r>
              <a:rPr lang="en-US" b="1" dirty="0" smtClean="0">
                <a:latin typeface="+mn-lt"/>
              </a:rPr>
              <a:t>True or False?</a:t>
            </a:r>
            <a:r>
              <a:rPr lang="en-US" dirty="0">
                <a:latin typeface="+mn-lt"/>
              </a:rPr>
              <a:t>				</a:t>
            </a:r>
            <a:endParaRPr lang="en-US" dirty="0" smtClean="0">
              <a:latin typeface="+mn-lt"/>
            </a:endParaRPr>
          </a:p>
          <a:p>
            <a:pPr marL="342900" indent="-342900">
              <a:buFont typeface="+mj-lt"/>
              <a:buAutoNum type="arabicPeriod"/>
              <a:defRPr/>
            </a:pPr>
            <a:r>
              <a:rPr lang="en-US" dirty="0" smtClean="0">
                <a:latin typeface="+mn-lt"/>
              </a:rPr>
              <a:t>There </a:t>
            </a:r>
            <a:r>
              <a:rPr lang="en-US" dirty="0">
                <a:latin typeface="+mn-lt"/>
              </a:rPr>
              <a:t>are more women than men as victims of </a:t>
            </a:r>
            <a:r>
              <a:rPr lang="en-US" dirty="0" smtClean="0">
                <a:latin typeface="+mn-lt"/>
              </a:rPr>
              <a:t>abuse.  </a:t>
            </a:r>
            <a:r>
              <a:rPr lang="en-US" b="1" dirty="0" smtClean="0">
                <a:latin typeface="+mn-lt"/>
              </a:rPr>
              <a:t>True or False?</a:t>
            </a:r>
            <a:r>
              <a:rPr lang="en-US" dirty="0">
                <a:latin typeface="+mn-lt"/>
              </a:rPr>
              <a:t>	</a:t>
            </a:r>
          </a:p>
          <a:p>
            <a:pPr marL="342900" indent="-342900">
              <a:buFont typeface="+mj-lt"/>
              <a:buAutoNum type="arabicPeriod"/>
              <a:defRPr/>
            </a:pPr>
            <a:r>
              <a:rPr lang="en-US" dirty="0" smtClean="0">
                <a:latin typeface="+mn-lt"/>
              </a:rPr>
              <a:t> Adult </a:t>
            </a:r>
            <a:r>
              <a:rPr lang="en-US" dirty="0">
                <a:latin typeface="+mn-lt"/>
              </a:rPr>
              <a:t>abuse is a silent </a:t>
            </a:r>
            <a:r>
              <a:rPr lang="en-US" dirty="0" smtClean="0">
                <a:latin typeface="+mn-lt"/>
              </a:rPr>
              <a:t>epidemic</a:t>
            </a:r>
            <a:r>
              <a:rPr lang="en-US" b="1" dirty="0" smtClean="0">
                <a:latin typeface="+mn-lt"/>
              </a:rPr>
              <a:t>.  True or False?</a:t>
            </a:r>
            <a:r>
              <a:rPr lang="en-US" b="1" dirty="0">
                <a:latin typeface="+mn-lt"/>
              </a:rPr>
              <a:t>		</a:t>
            </a:r>
            <a:r>
              <a:rPr lang="en-US" dirty="0">
                <a:latin typeface="+mn-lt"/>
              </a:rPr>
              <a:t>					</a:t>
            </a:r>
            <a:r>
              <a:rPr lang="en-US" dirty="0" smtClean="0">
                <a:latin typeface="+mn-lt"/>
              </a:rPr>
              <a:t>	</a:t>
            </a:r>
            <a:endParaRPr lang="en-US" dirty="0">
              <a:latin typeface="+mn-lt"/>
            </a:endParaRPr>
          </a:p>
        </p:txBody>
      </p:sp>
    </p:spTree>
    <p:extLst>
      <p:ext uri="{BB962C8B-B14F-4D97-AF65-F5344CB8AC3E}">
        <p14:creationId xmlns:p14="http://schemas.microsoft.com/office/powerpoint/2010/main" val="25667830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Training Certificate</a:t>
            </a:r>
            <a:endParaRPr lang="en-US" sz="3600" dirty="0"/>
          </a:p>
        </p:txBody>
      </p:sp>
      <p:sp>
        <p:nvSpPr>
          <p:cNvPr id="3" name="Content Placeholder 2"/>
          <p:cNvSpPr>
            <a:spLocks noGrp="1"/>
          </p:cNvSpPr>
          <p:nvPr>
            <p:ph idx="1"/>
          </p:nvPr>
        </p:nvSpPr>
        <p:spPr>
          <a:xfrm>
            <a:off x="457200" y="971550"/>
            <a:ext cx="8229600" cy="466725"/>
          </a:xfrm>
        </p:spPr>
        <p:txBody>
          <a:bodyPr/>
          <a:lstStyle/>
          <a:p>
            <a:pPr algn="ctr"/>
            <a:r>
              <a:rPr lang="en-US" dirty="0"/>
              <a:t>Aged and disabled waiver training certificate</a:t>
            </a:r>
          </a:p>
          <a:p>
            <a:endParaRPr lang="en-US" dirty="0"/>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23</a:t>
            </a:fld>
            <a:endParaRPr lang="en-US" dirty="0"/>
          </a:p>
        </p:txBody>
      </p:sp>
      <p:sp>
        <p:nvSpPr>
          <p:cNvPr id="5" name="TextBox 4"/>
          <p:cNvSpPr txBox="1"/>
          <p:nvPr/>
        </p:nvSpPr>
        <p:spPr>
          <a:xfrm>
            <a:off x="952500" y="1718526"/>
            <a:ext cx="7486650" cy="4862870"/>
          </a:xfrm>
          <a:prstGeom prst="rect">
            <a:avLst/>
          </a:prstGeom>
          <a:noFill/>
        </p:spPr>
        <p:txBody>
          <a:bodyPr wrap="square" rtlCol="0">
            <a:spAutoFit/>
          </a:bodyPr>
          <a:lstStyle/>
          <a:p>
            <a:pPr algn="ctr">
              <a:defRPr/>
            </a:pPr>
            <a:r>
              <a:rPr lang="en-US" sz="2000" b="1" dirty="0"/>
              <a:t>Name of the Training: </a:t>
            </a:r>
            <a:r>
              <a:rPr lang="en-US" sz="2000" b="1" dirty="0" smtClean="0"/>
              <a:t>Adult Abuse, Neglect and Exploitation Identification</a:t>
            </a:r>
            <a:endParaRPr lang="en-US" sz="2000" b="1" dirty="0"/>
          </a:p>
          <a:p>
            <a:pPr algn="ctr">
              <a:defRPr/>
            </a:pPr>
            <a:endParaRPr lang="en-US" b="1" dirty="0"/>
          </a:p>
          <a:p>
            <a:pPr>
              <a:defRPr/>
            </a:pPr>
            <a:r>
              <a:rPr lang="en-US" b="1" dirty="0"/>
              <a:t>Date of Training Webinar:</a:t>
            </a:r>
          </a:p>
          <a:p>
            <a:pPr>
              <a:defRPr/>
            </a:pPr>
            <a:r>
              <a:rPr lang="en-US" b="1" dirty="0"/>
              <a:t>Name of the Employee (Worker):</a:t>
            </a:r>
          </a:p>
          <a:p>
            <a:pPr>
              <a:defRPr/>
            </a:pPr>
            <a:endParaRPr lang="en-US" b="1" dirty="0"/>
          </a:p>
          <a:p>
            <a:pPr algn="ctr">
              <a:defRPr/>
            </a:pPr>
            <a:r>
              <a:rPr lang="en-US" dirty="0"/>
              <a:t>Congratulations! You have successfully completed the Aged and Disabled Waiver </a:t>
            </a:r>
            <a:r>
              <a:rPr lang="en-US" dirty="0" smtClean="0"/>
              <a:t>Adult Abuse, Neglect, and Exploitation Identification training webinar </a:t>
            </a:r>
            <a:r>
              <a:rPr lang="en-US" dirty="0"/>
              <a:t>and passed the post test.</a:t>
            </a:r>
          </a:p>
          <a:p>
            <a:pPr algn="ctr">
              <a:defRPr/>
            </a:pPr>
            <a:endParaRPr lang="en-US" dirty="0"/>
          </a:p>
          <a:p>
            <a:pPr>
              <a:defRPr/>
            </a:pPr>
            <a:r>
              <a:rPr lang="en-US" b="1" dirty="0"/>
              <a:t>Training/Post Test Verification Signature (Agency/Employer):</a:t>
            </a:r>
          </a:p>
          <a:p>
            <a:pPr>
              <a:defRPr/>
            </a:pPr>
            <a:endParaRPr lang="en-US" b="1" dirty="0"/>
          </a:p>
          <a:p>
            <a:pPr>
              <a:defRPr/>
            </a:pPr>
            <a:r>
              <a:rPr lang="en-US" b="1" dirty="0"/>
              <a:t>Date:</a:t>
            </a:r>
          </a:p>
          <a:p>
            <a:pPr>
              <a:defRPr/>
            </a:pPr>
            <a:endParaRPr lang="en-US" b="1" dirty="0"/>
          </a:p>
          <a:p>
            <a:pPr>
              <a:defRPr/>
            </a:pPr>
            <a:r>
              <a:rPr lang="en-US" b="1" dirty="0"/>
              <a:t>Worker/Employee Signature:</a:t>
            </a:r>
          </a:p>
          <a:p>
            <a:pPr>
              <a:defRPr/>
            </a:pPr>
            <a:endParaRPr lang="en-US" b="1" dirty="0"/>
          </a:p>
          <a:p>
            <a:pPr>
              <a:defRPr/>
            </a:pPr>
            <a:r>
              <a:rPr lang="en-US" b="1" dirty="0"/>
              <a:t>Date:</a:t>
            </a:r>
          </a:p>
        </p:txBody>
      </p:sp>
    </p:spTree>
    <p:extLst>
      <p:ext uri="{BB962C8B-B14F-4D97-AF65-F5344CB8AC3E}">
        <p14:creationId xmlns:p14="http://schemas.microsoft.com/office/powerpoint/2010/main" val="22959425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dirty="0" smtClean="0"/>
              <a:t>Acknowledgements</a:t>
            </a:r>
            <a:endParaRPr lang="en-US" sz="3600" dirty="0"/>
          </a:p>
        </p:txBody>
      </p:sp>
      <p:sp>
        <p:nvSpPr>
          <p:cNvPr id="3" name="Content Placeholder 2"/>
          <p:cNvSpPr>
            <a:spLocks noGrp="1"/>
          </p:cNvSpPr>
          <p:nvPr>
            <p:ph idx="1"/>
          </p:nvPr>
        </p:nvSpPr>
        <p:spPr/>
        <p:txBody>
          <a:bodyPr/>
          <a:lstStyle/>
          <a:p>
            <a:pPr algn="ctr">
              <a:defRPr/>
            </a:pPr>
            <a:endParaRPr lang="en-US" dirty="0" smtClean="0"/>
          </a:p>
          <a:p>
            <a:pPr algn="ctr">
              <a:defRPr/>
            </a:pPr>
            <a:endParaRPr lang="en-US" dirty="0"/>
          </a:p>
          <a:p>
            <a:pPr algn="ctr">
              <a:defRPr/>
            </a:pPr>
            <a:endParaRPr lang="en-US" dirty="0" smtClean="0"/>
          </a:p>
          <a:p>
            <a:pPr algn="ctr">
              <a:defRPr/>
            </a:pPr>
            <a:r>
              <a:rPr lang="en-US" sz="2800" cap="none" dirty="0" smtClean="0"/>
              <a:t>This information was provided by the</a:t>
            </a:r>
          </a:p>
          <a:p>
            <a:pPr algn="ctr">
              <a:defRPr/>
            </a:pPr>
            <a:r>
              <a:rPr lang="en-US" sz="2800" cap="none" dirty="0" smtClean="0"/>
              <a:t>West</a:t>
            </a:r>
            <a:r>
              <a:rPr lang="en-US" sz="2800" dirty="0" smtClean="0"/>
              <a:t> </a:t>
            </a:r>
            <a:r>
              <a:rPr lang="en-US" sz="2800" cap="none" dirty="0" smtClean="0"/>
              <a:t>Virginia</a:t>
            </a:r>
            <a:r>
              <a:rPr lang="en-US" sz="2800" dirty="0" smtClean="0"/>
              <a:t> </a:t>
            </a:r>
            <a:r>
              <a:rPr lang="en-US" sz="2800" cap="none" dirty="0"/>
              <a:t>B</a:t>
            </a:r>
            <a:r>
              <a:rPr lang="en-US" sz="2800" cap="none" dirty="0" smtClean="0"/>
              <a:t>ureau for Children and Families</a:t>
            </a:r>
            <a:r>
              <a:rPr lang="en-US" sz="2800" dirty="0" smtClean="0"/>
              <a:t> </a:t>
            </a:r>
          </a:p>
          <a:p>
            <a:pPr algn="ctr">
              <a:defRPr/>
            </a:pPr>
            <a:r>
              <a:rPr lang="en-US" sz="2800" cap="none" dirty="0" smtClean="0"/>
              <a:t>Division of Training</a:t>
            </a:r>
          </a:p>
          <a:p>
            <a:pPr algn="ctr">
              <a:defRPr/>
            </a:pPr>
            <a:endParaRPr lang="en-US" sz="2800" dirty="0"/>
          </a:p>
          <a:p>
            <a:pPr algn="ctr">
              <a:defRPr/>
            </a:pPr>
            <a:r>
              <a:rPr lang="en-US" sz="2800" cap="none" dirty="0" smtClean="0"/>
              <a:t>Thank</a:t>
            </a:r>
            <a:r>
              <a:rPr lang="en-US" sz="2800" dirty="0" smtClean="0"/>
              <a:t> </a:t>
            </a:r>
            <a:r>
              <a:rPr lang="en-US" sz="2800" cap="none" dirty="0" smtClean="0"/>
              <a:t>You!</a:t>
            </a:r>
            <a:endParaRPr lang="en-US" sz="2800" dirty="0"/>
          </a:p>
          <a:p>
            <a:endParaRPr lang="en-US" dirty="0"/>
          </a:p>
        </p:txBody>
      </p:sp>
      <p:sp>
        <p:nvSpPr>
          <p:cNvPr id="4" name="Slide Number Placeholder 3"/>
          <p:cNvSpPr>
            <a:spLocks noGrp="1"/>
          </p:cNvSpPr>
          <p:nvPr>
            <p:ph type="sldNum" sz="quarter" idx="10"/>
          </p:nvPr>
        </p:nvSpPr>
        <p:spPr/>
        <p:txBody>
          <a:bodyPr/>
          <a:lstStyle/>
          <a:p>
            <a:pPr>
              <a:defRPr/>
            </a:pPr>
            <a:fld id="{0869BABA-3630-48C4-B24D-25621EDADD9A}" type="slidenum">
              <a:rPr lang="en-US" smtClean="0"/>
              <a:pPr>
                <a:defRPr/>
              </a:pPr>
              <a:t>24</a:t>
            </a:fld>
            <a:endParaRPr lang="en-US" dirty="0"/>
          </a:p>
        </p:txBody>
      </p:sp>
    </p:spTree>
    <p:extLst>
      <p:ext uri="{BB962C8B-B14F-4D97-AF65-F5344CB8AC3E}">
        <p14:creationId xmlns:p14="http://schemas.microsoft.com/office/powerpoint/2010/main" val="3187458771"/>
      </p:ext>
    </p:extLst>
  </p:cSld>
  <p:clrMapOvr>
    <a:masterClrMapping/>
  </p:clrMapOvr>
  <p:timing>
    <p:tnLst>
      <p:par>
        <p:cTn id="1" dur="indefinite" restart="never" nodeType="tmRoot"/>
      </p:par>
    </p:tnLst>
  </p:timing>
</p:sld>
</file>

<file path=ppt/theme/theme1.xml><?xml version="1.0" encoding="utf-8"?>
<a:theme xmlns:a="http://schemas.openxmlformats.org/drawingml/2006/main" name="DHHR_PPT_Template_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DHHR_PPT_Template_2014</Template>
  <TotalTime>1919</TotalTime>
  <Words>1906</Words>
  <Application>Microsoft Office PowerPoint</Application>
  <PresentationFormat>On-screen Show (4:3)</PresentationFormat>
  <Paragraphs>285</Paragraphs>
  <Slides>25</Slides>
  <Notes>20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DHHR_PPT_Template_2014</vt:lpstr>
      <vt:lpstr>PowerPoint Presentation</vt:lpstr>
      <vt:lpstr>Agenda</vt:lpstr>
      <vt:lpstr>PowerPoint Presentation</vt:lpstr>
      <vt:lpstr> </vt:lpstr>
      <vt:lpstr> WV Code § 9-6-1 (Cont.) </vt:lpstr>
      <vt:lpstr>Adult Protective Services Policy</vt:lpstr>
      <vt:lpstr>Adult Protective Services Policy (Cont.)</vt:lpstr>
      <vt:lpstr>PowerPoint Presentation</vt:lpstr>
      <vt:lpstr>Mandatory Reporting</vt:lpstr>
      <vt:lpstr>Mandatory Reporting (Cont.)</vt:lpstr>
      <vt:lpstr>PowerPoint Presentation</vt:lpstr>
      <vt:lpstr>Adult Protective Services Intervention</vt:lpstr>
      <vt:lpstr> APS Intervention (Cont.) </vt:lpstr>
      <vt:lpstr>APS Intervention (Cont.)</vt:lpstr>
      <vt:lpstr>  </vt:lpstr>
      <vt:lpstr>Intake Eligibility</vt:lpstr>
      <vt:lpstr>Intake Eligibility (Cont.)</vt:lpstr>
      <vt:lpstr>Intake Eligibility (Cont.)</vt:lpstr>
      <vt:lpstr>Intake Eligibility (Cont.)</vt:lpstr>
      <vt:lpstr>Intake Eligibility (Cont.)</vt:lpstr>
      <vt:lpstr>APS Investigative Timeframes</vt:lpstr>
      <vt:lpstr>PowerPoint Presentation</vt:lpstr>
      <vt:lpstr>Post Test</vt:lpstr>
      <vt:lpstr>Training Certificate</vt:lpstr>
      <vt:lpstr>Acknowledgements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you qualify for</dc:title>
  <dc:creator>kmargolin</dc:creator>
  <cp:lastModifiedBy>WVOT</cp:lastModifiedBy>
  <cp:revision>103</cp:revision>
  <cp:lastPrinted>2015-11-03T20:13:01Z</cp:lastPrinted>
  <dcterms:created xsi:type="dcterms:W3CDTF">2014-01-09T14:18:43Z</dcterms:created>
  <dcterms:modified xsi:type="dcterms:W3CDTF">2015-12-04T19:23:00Z</dcterms:modified>
</cp:coreProperties>
</file>